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Lst>
  <p:sldIdLst>
    <p:sldId id="256" r:id="rId5"/>
    <p:sldId id="282" r:id="rId6"/>
    <p:sldId id="283" r:id="rId7"/>
    <p:sldId id="258" r:id="rId8"/>
    <p:sldId id="264" r:id="rId9"/>
    <p:sldId id="291" r:id="rId10"/>
    <p:sldId id="285" r:id="rId11"/>
    <p:sldId id="286" r:id="rId12"/>
    <p:sldId id="265" r:id="rId13"/>
    <p:sldId id="262" r:id="rId14"/>
    <p:sldId id="266" r:id="rId15"/>
    <p:sldId id="288" r:id="rId16"/>
    <p:sldId id="267" r:id="rId17"/>
    <p:sldId id="269" r:id="rId18"/>
    <p:sldId id="268"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281826-6CA6-4CB4-B023-A2D490730940}" v="1" dt="2020-10-10T12:15:21.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isha Kotikalapudi" userId="1db7da7d-ccd3-4e12-8e50-3314dfe1f832" providerId="ADAL" clId="{E3281826-6CA6-4CB4-B023-A2D490730940}"/>
    <pc:docChg chg="custSel modSld">
      <pc:chgData name="Sirisha Kotikalapudi" userId="1db7da7d-ccd3-4e12-8e50-3314dfe1f832" providerId="ADAL" clId="{E3281826-6CA6-4CB4-B023-A2D490730940}" dt="2020-10-10T12:15:31.094" v="5" actId="14100"/>
      <pc:docMkLst>
        <pc:docMk/>
      </pc:docMkLst>
      <pc:sldChg chg="addSp delSp modSp mod">
        <pc:chgData name="Sirisha Kotikalapudi" userId="1db7da7d-ccd3-4e12-8e50-3314dfe1f832" providerId="ADAL" clId="{E3281826-6CA6-4CB4-B023-A2D490730940}" dt="2020-10-10T12:15:31.094" v="5" actId="14100"/>
        <pc:sldMkLst>
          <pc:docMk/>
          <pc:sldMk cId="2513491878" sldId="291"/>
        </pc:sldMkLst>
        <pc:spChg chg="add del mod">
          <ac:chgData name="Sirisha Kotikalapudi" userId="1db7da7d-ccd3-4e12-8e50-3314dfe1f832" providerId="ADAL" clId="{E3281826-6CA6-4CB4-B023-A2D490730940}" dt="2020-10-10T12:15:21.728" v="2" actId="931"/>
          <ac:spMkLst>
            <pc:docMk/>
            <pc:sldMk cId="2513491878" sldId="291"/>
            <ac:spMk id="3" creationId="{FCBE3A75-8DFC-41D3-92F4-861E3FFD06FF}"/>
          </ac:spMkLst>
        </pc:spChg>
        <pc:picChg chg="add mod">
          <ac:chgData name="Sirisha Kotikalapudi" userId="1db7da7d-ccd3-4e12-8e50-3314dfe1f832" providerId="ADAL" clId="{E3281826-6CA6-4CB4-B023-A2D490730940}" dt="2020-10-10T12:15:31.094" v="5" actId="14100"/>
          <ac:picMkLst>
            <pc:docMk/>
            <pc:sldMk cId="2513491878" sldId="291"/>
            <ac:picMk id="5" creationId="{DA87DA29-A2F8-467B-8DD6-4D4DDD4FEA31}"/>
          </ac:picMkLst>
        </pc:picChg>
        <pc:picChg chg="del mod">
          <ac:chgData name="Sirisha Kotikalapudi" userId="1db7da7d-ccd3-4e12-8e50-3314dfe1f832" providerId="ADAL" clId="{E3281826-6CA6-4CB4-B023-A2D490730940}" dt="2020-10-10T12:15:05.427" v="1" actId="478"/>
          <ac:picMkLst>
            <pc:docMk/>
            <pc:sldMk cId="2513491878" sldId="291"/>
            <ac:picMk id="6" creationId="{4406D0FD-7618-4580-A67B-4D16E503B1A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94167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02976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586293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59339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79904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8928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37373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09432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73985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2440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088657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10/10/2020</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20022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10/10/2020</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dirty="0"/>
          </a:p>
        </p:txBody>
      </p:sp>
    </p:spTree>
    <p:extLst>
      <p:ext uri="{BB962C8B-B14F-4D97-AF65-F5344CB8AC3E}">
        <p14:creationId xmlns:p14="http://schemas.microsoft.com/office/powerpoint/2010/main" val="368477058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5" r:id="rId7"/>
    <p:sldLayoutId id="2147483686" r:id="rId8"/>
    <p:sldLayoutId id="2147483687" r:id="rId9"/>
    <p:sldLayoutId id="2147483688" r:id="rId10"/>
    <p:sldLayoutId id="2147483689" r:id="rId11"/>
    <p:sldLayoutId id="214748369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0FBC5F-22FA-469C-BBA7-7A49B202DC62}"/>
              </a:ext>
            </a:extLst>
          </p:cNvPr>
          <p:cNvPicPr>
            <a:picLocks noChangeAspect="1"/>
          </p:cNvPicPr>
          <p:nvPr/>
        </p:nvPicPr>
        <p:blipFill rotWithShape="1">
          <a:blip r:embed="rId2"/>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21CAEB-9BAD-4159-94D5-3A904A8DB6D8}"/>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b="1" dirty="0">
                <a:solidFill>
                  <a:schemeClr val="bg1"/>
                </a:solidFill>
              </a:rPr>
              <a:t>CYBERSECURITY LANDSCAPE IN 2020</a:t>
            </a:r>
          </a:p>
        </p:txBody>
      </p:sp>
      <p:cxnSp>
        <p:nvCxnSpPr>
          <p:cNvPr id="18" name="Straight Connector 1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12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18ACE-8769-4A1E-9B69-1A9BB23894D1}"/>
              </a:ext>
            </a:extLst>
          </p:cNvPr>
          <p:cNvSpPr>
            <a:spLocks noGrp="1"/>
          </p:cNvSpPr>
          <p:nvPr>
            <p:ph idx="1"/>
          </p:nvPr>
        </p:nvSpPr>
        <p:spPr>
          <a:xfrm>
            <a:off x="838201" y="616018"/>
            <a:ext cx="5427846" cy="3628489"/>
          </a:xfrm>
        </p:spPr>
        <p:txBody>
          <a:bodyPr vert="horz" lIns="91440" tIns="45720" rIns="91440" bIns="45720" rtlCol="0">
            <a:normAutofit/>
          </a:bodyPr>
          <a:lstStyle/>
          <a:p>
            <a:r>
              <a:rPr lang="en-US" sz="2400" dirty="0">
                <a:latin typeface="Open Sans"/>
              </a:rPr>
              <a:t>COVID-19 offers criminals perfect bait for creating phishing mails and malware campaigns</a:t>
            </a:r>
          </a:p>
          <a:p>
            <a:r>
              <a:rPr lang="en-US" sz="2400" dirty="0">
                <a:latin typeface="Open Sans"/>
              </a:rPr>
              <a:t>More number of infected personal computers and phones. </a:t>
            </a:r>
          </a:p>
          <a:p>
            <a:r>
              <a:rPr lang="en-US" sz="2400" dirty="0">
                <a:latin typeface="Open Sans"/>
              </a:rPr>
              <a:t>End users being tricked into downloading ransomware disguised as legitimate COVID-19 applications </a:t>
            </a:r>
          </a:p>
          <a:p>
            <a:pPr marL="0" indent="0">
              <a:buNone/>
            </a:pPr>
            <a:endParaRPr lang="en-US" sz="2400" dirty="0">
              <a:latin typeface="Open Sans"/>
            </a:endParaRPr>
          </a:p>
        </p:txBody>
      </p:sp>
      <p:pic>
        <p:nvPicPr>
          <p:cNvPr id="5" name="Picture 4" descr="Chart, histogram&#10;&#10;Description automatically generated">
            <a:extLst>
              <a:ext uri="{FF2B5EF4-FFF2-40B4-BE49-F238E27FC236}">
                <a16:creationId xmlns:a16="http://schemas.microsoft.com/office/drawing/2014/main" id="{F2BEE4C3-33D9-4998-8D6A-FC900465F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161" y="616017"/>
            <a:ext cx="5185033" cy="2550695"/>
          </a:xfrm>
          <a:prstGeom prst="rect">
            <a:avLst/>
          </a:prstGeom>
        </p:spPr>
      </p:pic>
      <p:pic>
        <p:nvPicPr>
          <p:cNvPr id="7" name="Picture 6" descr="Chart&#10;&#10;Description automatically generated">
            <a:extLst>
              <a:ext uri="{FF2B5EF4-FFF2-40B4-BE49-F238E27FC236}">
                <a16:creationId xmlns:a16="http://schemas.microsoft.com/office/drawing/2014/main" id="{1139E8AC-0BDC-404D-8F00-CD06C43DF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460" y="4244507"/>
            <a:ext cx="5016758" cy="2034722"/>
          </a:xfrm>
          <a:prstGeom prst="rect">
            <a:avLst/>
          </a:prstGeom>
        </p:spPr>
      </p:pic>
      <p:sp>
        <p:nvSpPr>
          <p:cNvPr id="8" name="TextBox 7">
            <a:extLst>
              <a:ext uri="{FF2B5EF4-FFF2-40B4-BE49-F238E27FC236}">
                <a16:creationId xmlns:a16="http://schemas.microsoft.com/office/drawing/2014/main" id="{244A7328-A6F2-47DE-9147-D6BE4856775D}"/>
              </a:ext>
            </a:extLst>
          </p:cNvPr>
          <p:cNvSpPr txBox="1"/>
          <p:nvPr/>
        </p:nvSpPr>
        <p:spPr>
          <a:xfrm>
            <a:off x="3216329" y="6169793"/>
            <a:ext cx="5265019" cy="430887"/>
          </a:xfrm>
          <a:prstGeom prst="rect">
            <a:avLst/>
          </a:prstGeom>
          <a:noFill/>
        </p:spPr>
        <p:txBody>
          <a:bodyPr wrap="square" rtlCol="0">
            <a:spAutoFit/>
          </a:bodyPr>
          <a:lstStyle/>
          <a:p>
            <a:r>
              <a:rPr lang="en-US" sz="1100" b="1" dirty="0"/>
              <a:t>Ref </a:t>
            </a:r>
            <a:r>
              <a:rPr lang="en-US" sz="1100" dirty="0"/>
              <a:t>: https://success.trendmicro.com/solution/000247621-Coronavirus-COVID-19-is-being-used-in-email-Spam-attacks-Malware-and-other-Scams</a:t>
            </a:r>
          </a:p>
        </p:txBody>
      </p:sp>
      <p:sp>
        <p:nvSpPr>
          <p:cNvPr id="11" name="TextBox 10">
            <a:extLst>
              <a:ext uri="{FF2B5EF4-FFF2-40B4-BE49-F238E27FC236}">
                <a16:creationId xmlns:a16="http://schemas.microsoft.com/office/drawing/2014/main" id="{9E48854D-F9D2-44D3-A252-C94470CB6814}"/>
              </a:ext>
            </a:extLst>
          </p:cNvPr>
          <p:cNvSpPr txBox="1"/>
          <p:nvPr/>
        </p:nvSpPr>
        <p:spPr>
          <a:xfrm>
            <a:off x="6391175" y="3213556"/>
            <a:ext cx="5265019" cy="430887"/>
          </a:xfrm>
          <a:prstGeom prst="rect">
            <a:avLst/>
          </a:prstGeom>
          <a:noFill/>
        </p:spPr>
        <p:txBody>
          <a:bodyPr wrap="square" rtlCol="0">
            <a:spAutoFit/>
          </a:bodyPr>
          <a:lstStyle/>
          <a:p>
            <a:r>
              <a:rPr lang="en-US" sz="1100" b="1" dirty="0"/>
              <a:t>Ref</a:t>
            </a:r>
            <a:r>
              <a:rPr lang="en-US" sz="1100" dirty="0"/>
              <a:t> : https://www.menlosecurity.com/blog/sophisticated-covid-19-based-phishing-attacks-leverage-pdf-attachments-and-saas-to-bypass-defenses</a:t>
            </a:r>
          </a:p>
        </p:txBody>
      </p:sp>
    </p:spTree>
    <p:extLst>
      <p:ext uri="{BB962C8B-B14F-4D97-AF65-F5344CB8AC3E}">
        <p14:creationId xmlns:p14="http://schemas.microsoft.com/office/powerpoint/2010/main" val="26053065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B730-B434-466A-8C67-90F416FBD230}"/>
              </a:ext>
            </a:extLst>
          </p:cNvPr>
          <p:cNvSpPr>
            <a:spLocks noGrp="1"/>
          </p:cNvSpPr>
          <p:nvPr>
            <p:ph type="title"/>
          </p:nvPr>
        </p:nvSpPr>
        <p:spPr>
          <a:xfrm>
            <a:off x="838200" y="365125"/>
            <a:ext cx="10515600" cy="986155"/>
          </a:xfrm>
        </p:spPr>
        <p:txBody>
          <a:bodyPr/>
          <a:lstStyle/>
          <a:p>
            <a:r>
              <a:rPr lang="en-US" dirty="0">
                <a:latin typeface="Open Sans"/>
              </a:rPr>
              <a:t>Phishing Mails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275EEF4F-5E76-4908-883C-C59381785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297" y="1447799"/>
            <a:ext cx="4535103" cy="2366988"/>
          </a:xfrm>
          <a:prstGeom prst="rect">
            <a:avLst/>
          </a:prstGeom>
          <a:ln>
            <a:noFill/>
          </a:ln>
          <a:effectLst>
            <a:outerShdw blurRad="292100" dist="139700" dir="2700000" algn="tl" rotWithShape="0">
              <a:srgbClr val="333333">
                <a:alpha val="65000"/>
              </a:srgb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3FEE6581-CA12-416B-80B8-18F9E4ADB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703" y="1447799"/>
            <a:ext cx="5080000" cy="2366988"/>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text, application, email&#10;&#10;Description automatically generated">
            <a:extLst>
              <a:ext uri="{FF2B5EF4-FFF2-40B4-BE49-F238E27FC236}">
                <a16:creationId xmlns:a16="http://schemas.microsoft.com/office/drawing/2014/main" id="{C0081C14-9344-4FD2-A40B-3894B91C4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296" y="3972529"/>
            <a:ext cx="4535103" cy="2366988"/>
          </a:xfrm>
          <a:prstGeom prst="rect">
            <a:avLst/>
          </a:prstGeom>
          <a:ln>
            <a:noFill/>
          </a:ln>
          <a:effectLst>
            <a:outerShdw blurRad="292100" dist="139700" dir="2700000" algn="tl" rotWithShape="0">
              <a:srgbClr val="333333">
                <a:alpha val="65000"/>
              </a:srgb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32CF7876-85C1-446D-B8E6-B9AEB10D8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703" y="3982426"/>
            <a:ext cx="5080000" cy="2366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650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C5D2-186E-4A0E-AF08-7484A7C3DA54}"/>
              </a:ext>
            </a:extLst>
          </p:cNvPr>
          <p:cNvSpPr>
            <a:spLocks noGrp="1"/>
          </p:cNvSpPr>
          <p:nvPr>
            <p:ph type="title"/>
          </p:nvPr>
        </p:nvSpPr>
        <p:spPr>
          <a:xfrm>
            <a:off x="761198" y="147102"/>
            <a:ext cx="10515600" cy="1325563"/>
          </a:xfrm>
        </p:spPr>
        <p:txBody>
          <a:bodyPr/>
          <a:lstStyle/>
          <a:p>
            <a:r>
              <a:rPr lang="en-US" dirty="0">
                <a:latin typeface="Open Sans"/>
              </a:rPr>
              <a:t>Defense strategies</a:t>
            </a:r>
          </a:p>
        </p:txBody>
      </p:sp>
      <p:sp>
        <p:nvSpPr>
          <p:cNvPr id="3" name="Content Placeholder 2">
            <a:extLst>
              <a:ext uri="{FF2B5EF4-FFF2-40B4-BE49-F238E27FC236}">
                <a16:creationId xmlns:a16="http://schemas.microsoft.com/office/drawing/2014/main" id="{68AD0BB5-68DE-40F9-9DD6-D35821B61E64}"/>
              </a:ext>
            </a:extLst>
          </p:cNvPr>
          <p:cNvSpPr>
            <a:spLocks noGrp="1"/>
          </p:cNvSpPr>
          <p:nvPr>
            <p:ph idx="1"/>
          </p:nvPr>
        </p:nvSpPr>
        <p:spPr>
          <a:xfrm>
            <a:off x="838199" y="1472665"/>
            <a:ext cx="11116377" cy="5385335"/>
          </a:xfrm>
        </p:spPr>
        <p:txBody>
          <a:bodyPr vert="horz" lIns="91440" tIns="45720" rIns="91440" bIns="45720" rtlCol="0">
            <a:normAutofit/>
          </a:bodyPr>
          <a:lstStyle/>
          <a:p>
            <a:pPr algn="l">
              <a:buFont typeface="Arial" panose="020B0604020202020204" pitchFamily="34" charset="0"/>
              <a:buChar char="•"/>
            </a:pPr>
            <a:r>
              <a:rPr lang="en-US" sz="2400" b="0" i="0" dirty="0">
                <a:solidFill>
                  <a:srgbClr val="000000"/>
                </a:solidFill>
                <a:effectLst/>
                <a:latin typeface="Open Sans"/>
              </a:rPr>
              <a:t>User awareness</a:t>
            </a:r>
          </a:p>
          <a:p>
            <a:pPr algn="l">
              <a:buFont typeface="Arial" panose="020B0604020202020204" pitchFamily="34" charset="0"/>
              <a:buChar char="•"/>
            </a:pPr>
            <a:r>
              <a:rPr lang="en-US" sz="2400" b="0" i="0" dirty="0">
                <a:solidFill>
                  <a:srgbClr val="000000"/>
                </a:solidFill>
                <a:effectLst/>
                <a:latin typeface="Open Sans"/>
              </a:rPr>
              <a:t>Backup and recovery strategies</a:t>
            </a:r>
          </a:p>
          <a:p>
            <a:pPr algn="l">
              <a:buFont typeface="Arial" panose="020B0604020202020204" pitchFamily="34" charset="0"/>
              <a:buChar char="•"/>
            </a:pPr>
            <a:r>
              <a:rPr lang="en-US" sz="2400" b="0" i="0" dirty="0">
                <a:solidFill>
                  <a:srgbClr val="000000"/>
                </a:solidFill>
                <a:effectLst/>
                <a:latin typeface="Open Sans"/>
              </a:rPr>
              <a:t>Vulnerability and patch management processes</a:t>
            </a:r>
          </a:p>
          <a:p>
            <a:pPr algn="l">
              <a:buFont typeface="Arial" panose="020B0604020202020204" pitchFamily="34" charset="0"/>
              <a:buChar char="•"/>
            </a:pPr>
            <a:r>
              <a:rPr lang="en-US" sz="2400" b="0" i="0" dirty="0">
                <a:solidFill>
                  <a:srgbClr val="000000"/>
                </a:solidFill>
                <a:effectLst/>
                <a:latin typeface="Open Sans"/>
              </a:rPr>
              <a:t>Use of privileged accounts and access controls</a:t>
            </a:r>
          </a:p>
          <a:p>
            <a:pPr algn="l">
              <a:buFont typeface="Arial" panose="020B0604020202020204" pitchFamily="34" charset="0"/>
              <a:buChar char="•"/>
            </a:pPr>
            <a:r>
              <a:rPr lang="en-US" sz="2400" b="0" i="0" dirty="0">
                <a:solidFill>
                  <a:srgbClr val="000000"/>
                </a:solidFill>
                <a:effectLst/>
                <a:latin typeface="Open Sans"/>
              </a:rPr>
              <a:t>Content and Whitelist filtering</a:t>
            </a:r>
          </a:p>
          <a:p>
            <a:pPr algn="l">
              <a:buFont typeface="Arial" panose="020B0604020202020204" pitchFamily="34" charset="0"/>
              <a:buChar char="•"/>
            </a:pPr>
            <a:r>
              <a:rPr lang="en-US" sz="2400" b="0" i="0" dirty="0">
                <a:solidFill>
                  <a:srgbClr val="000000"/>
                </a:solidFill>
                <a:effectLst/>
                <a:latin typeface="Open Sans"/>
              </a:rPr>
              <a:t>Security configurations of endpoints</a:t>
            </a:r>
          </a:p>
          <a:p>
            <a:pPr algn="l">
              <a:buFont typeface="Arial" panose="020B0604020202020204" pitchFamily="34" charset="0"/>
              <a:buChar char="•"/>
            </a:pPr>
            <a:r>
              <a:rPr lang="en-US" sz="2400" b="0" i="0" dirty="0">
                <a:solidFill>
                  <a:srgbClr val="000000"/>
                </a:solidFill>
                <a:effectLst/>
                <a:latin typeface="Open Sans"/>
              </a:rPr>
              <a:t>Incident response processes</a:t>
            </a:r>
          </a:p>
          <a:p>
            <a:pPr algn="l">
              <a:buFont typeface="Arial" panose="020B0604020202020204" pitchFamily="34" charset="0"/>
              <a:buChar char="•"/>
            </a:pPr>
            <a:r>
              <a:rPr lang="en-US" sz="2400" b="0" i="0" dirty="0">
                <a:solidFill>
                  <a:srgbClr val="000000"/>
                </a:solidFill>
                <a:effectLst/>
                <a:latin typeface="Open Sans"/>
              </a:rPr>
              <a:t>Use of threat-intelligence solutions</a:t>
            </a:r>
          </a:p>
          <a:p>
            <a:endParaRPr lang="en-US" sz="2400" dirty="0">
              <a:solidFill>
                <a:srgbClr val="5E5E5E"/>
              </a:solidFill>
              <a:latin typeface="Open Sans"/>
            </a:endParaRPr>
          </a:p>
        </p:txBody>
      </p:sp>
    </p:spTree>
    <p:extLst>
      <p:ext uri="{BB962C8B-B14F-4D97-AF65-F5344CB8AC3E}">
        <p14:creationId xmlns:p14="http://schemas.microsoft.com/office/powerpoint/2010/main" val="239819103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2" name="Rectangle 1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lose-up of a person using a mobile phone">
            <a:extLst>
              <a:ext uri="{FF2B5EF4-FFF2-40B4-BE49-F238E27FC236}">
                <a16:creationId xmlns:a16="http://schemas.microsoft.com/office/drawing/2014/main" id="{4C9E93B6-84ED-49B2-AF37-B96045FB35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129" r="-1" b="1579"/>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3540AD-5701-4ADB-AB9E-EC94FA2F1F4E}"/>
              </a:ext>
            </a:extLst>
          </p:cNvPr>
          <p:cNvSpPr>
            <a:spLocks noGrp="1"/>
          </p:cNvSpPr>
          <p:nvPr>
            <p:ph type="title"/>
          </p:nvPr>
        </p:nvSpPr>
        <p:spPr>
          <a:xfrm>
            <a:off x="1524000" y="4318918"/>
            <a:ext cx="9144000" cy="1311128"/>
          </a:xfrm>
          <a:noFill/>
        </p:spPr>
        <p:txBody>
          <a:bodyPr vert="horz" wrap="square" lIns="91440" tIns="45720" rIns="91440" bIns="45720" rtlCol="0" anchor="ctr">
            <a:spAutoFit/>
          </a:bodyPr>
          <a:lstStyle/>
          <a:p>
            <a:r>
              <a:rPr lang="en-US" sz="4400" b="1" dirty="0">
                <a:solidFill>
                  <a:schemeClr val="bg1"/>
                </a:solidFill>
                <a:latin typeface="Open Sans"/>
                <a:ea typeface="+mn-ea"/>
                <a:cs typeface="+mn-cs"/>
              </a:rPr>
              <a:t>Increasing usage of Mobile Devices</a:t>
            </a:r>
          </a:p>
        </p:txBody>
      </p:sp>
    </p:spTree>
    <p:extLst>
      <p:ext uri="{BB962C8B-B14F-4D97-AF65-F5344CB8AC3E}">
        <p14:creationId xmlns:p14="http://schemas.microsoft.com/office/powerpoint/2010/main" val="1193718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A3292FB-B931-4E26-89A3-33D087247407}"/>
              </a:ext>
            </a:extLst>
          </p:cNvPr>
          <p:cNvSpPr>
            <a:spLocks noGrp="1"/>
          </p:cNvSpPr>
          <p:nvPr>
            <p:ph idx="1"/>
          </p:nvPr>
        </p:nvSpPr>
        <p:spPr>
          <a:xfrm>
            <a:off x="838200" y="823628"/>
            <a:ext cx="4820920" cy="5556183"/>
          </a:xfrm>
        </p:spPr>
        <p:txBody>
          <a:bodyPr vert="horz" lIns="91440" tIns="45720" rIns="91440" bIns="45720" rtlCol="0">
            <a:normAutofit/>
          </a:bodyPr>
          <a:lstStyle/>
          <a:p>
            <a:r>
              <a:rPr lang="en-US" sz="2400" dirty="0">
                <a:latin typeface="Open Sans"/>
              </a:rPr>
              <a:t>Employees  routinely access corporate data from smartphones</a:t>
            </a:r>
          </a:p>
          <a:p>
            <a:r>
              <a:rPr lang="en-US" sz="2400" dirty="0">
                <a:latin typeface="Open Sans"/>
              </a:rPr>
              <a:t>Apps are often downloaded with no concern for security at all. One such app is the Chinese-developed TikTok, which has been found to have many vulnerabilities</a:t>
            </a:r>
          </a:p>
          <a:p>
            <a:r>
              <a:rPr lang="en-US" sz="2400" dirty="0">
                <a:latin typeface="Open Sans"/>
              </a:rPr>
              <a:t>In 2014, Kaspersky detected almost 3.5 million pieces of malware on more than 1 million user devices. </a:t>
            </a:r>
          </a:p>
          <a:p>
            <a:endParaRPr lang="en-US" sz="2400" dirty="0">
              <a:latin typeface="Open Sans"/>
            </a:endParaRPr>
          </a:p>
        </p:txBody>
      </p:sp>
      <p:pic>
        <p:nvPicPr>
          <p:cNvPr id="3" name="Picture 2" descr="Graphical user interface&#10;&#10;Description automatically generated">
            <a:extLst>
              <a:ext uri="{FF2B5EF4-FFF2-40B4-BE49-F238E27FC236}">
                <a16:creationId xmlns:a16="http://schemas.microsoft.com/office/drawing/2014/main" id="{381142AB-3A3F-42AE-8C4A-D95C04786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097" y="751840"/>
            <a:ext cx="5691663" cy="3566160"/>
          </a:xfrm>
          <a:prstGeom prst="rect">
            <a:avLst/>
          </a:prstGeom>
        </p:spPr>
      </p:pic>
      <p:sp>
        <p:nvSpPr>
          <p:cNvPr id="5" name="TextBox 4">
            <a:extLst>
              <a:ext uri="{FF2B5EF4-FFF2-40B4-BE49-F238E27FC236}">
                <a16:creationId xmlns:a16="http://schemas.microsoft.com/office/drawing/2014/main" id="{246954A1-5414-46D3-AEEE-01308D33ED1E}"/>
              </a:ext>
            </a:extLst>
          </p:cNvPr>
          <p:cNvSpPr txBox="1"/>
          <p:nvPr/>
        </p:nvSpPr>
        <p:spPr>
          <a:xfrm>
            <a:off x="5850097" y="4521200"/>
            <a:ext cx="5689600" cy="461665"/>
          </a:xfrm>
          <a:prstGeom prst="rect">
            <a:avLst/>
          </a:prstGeom>
          <a:noFill/>
        </p:spPr>
        <p:txBody>
          <a:bodyPr wrap="square" rtlCol="0">
            <a:spAutoFit/>
          </a:bodyPr>
          <a:lstStyle/>
          <a:p>
            <a:r>
              <a:rPr lang="en-US" sz="1200" b="1" dirty="0"/>
              <a:t>Ref :</a:t>
            </a:r>
            <a:r>
              <a:rPr lang="en-US" sz="1200" dirty="0"/>
              <a:t> https://enterprise.verizon.com/resources/reports/mobile-security-index/</a:t>
            </a:r>
          </a:p>
        </p:txBody>
      </p:sp>
    </p:spTree>
    <p:extLst>
      <p:ext uri="{BB962C8B-B14F-4D97-AF65-F5344CB8AC3E}">
        <p14:creationId xmlns:p14="http://schemas.microsoft.com/office/powerpoint/2010/main" val="1180903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50AE-F171-4E3B-B7B6-507FD1CF37ED}"/>
              </a:ext>
            </a:extLst>
          </p:cNvPr>
          <p:cNvSpPr>
            <a:spLocks noGrp="1"/>
          </p:cNvSpPr>
          <p:nvPr>
            <p:ph type="title"/>
          </p:nvPr>
        </p:nvSpPr>
        <p:spPr/>
        <p:txBody>
          <a:bodyPr/>
          <a:lstStyle/>
          <a:p>
            <a:r>
              <a:rPr lang="en-US" dirty="0">
                <a:latin typeface="Open Sans"/>
              </a:rPr>
              <a:t>Security Risks associated with Mobile devices</a:t>
            </a:r>
          </a:p>
        </p:txBody>
      </p:sp>
      <p:sp>
        <p:nvSpPr>
          <p:cNvPr id="3" name="Content Placeholder 2">
            <a:extLst>
              <a:ext uri="{FF2B5EF4-FFF2-40B4-BE49-F238E27FC236}">
                <a16:creationId xmlns:a16="http://schemas.microsoft.com/office/drawing/2014/main" id="{83E19A1E-C7AA-45FB-A114-A97A3456DB8B}"/>
              </a:ext>
            </a:extLst>
          </p:cNvPr>
          <p:cNvSpPr>
            <a:spLocks noGrp="1"/>
          </p:cNvSpPr>
          <p:nvPr>
            <p:ph idx="1"/>
          </p:nvPr>
        </p:nvSpPr>
        <p:spPr>
          <a:xfrm>
            <a:off x="838200" y="2050181"/>
            <a:ext cx="10515600" cy="4160520"/>
          </a:xfrm>
        </p:spPr>
        <p:txBody>
          <a:bodyPr vert="horz" lIns="91440" tIns="45720" rIns="91440" bIns="45720" rtlCol="0">
            <a:normAutofit/>
          </a:bodyPr>
          <a:lstStyle/>
          <a:p>
            <a:pPr>
              <a:lnSpc>
                <a:spcPct val="110000"/>
              </a:lnSpc>
            </a:pPr>
            <a:r>
              <a:rPr lang="en-US" sz="2400" dirty="0">
                <a:latin typeface="Open Sans"/>
              </a:rPr>
              <a:t> Data Leakage </a:t>
            </a:r>
          </a:p>
          <a:p>
            <a:pPr>
              <a:lnSpc>
                <a:spcPct val="110000"/>
              </a:lnSpc>
            </a:pPr>
            <a:r>
              <a:rPr lang="en-US" sz="2400" dirty="0">
                <a:latin typeface="Open Sans"/>
              </a:rPr>
              <a:t>Unsecured Wi-Fi</a:t>
            </a:r>
          </a:p>
          <a:p>
            <a:r>
              <a:rPr lang="en-US" sz="2400" dirty="0">
                <a:latin typeface="Open Sans"/>
              </a:rPr>
              <a:t>Network spoofing</a:t>
            </a:r>
          </a:p>
          <a:p>
            <a:r>
              <a:rPr lang="en-US" sz="2400" dirty="0">
                <a:latin typeface="Open Sans"/>
              </a:rPr>
              <a:t>Phishing Attacks</a:t>
            </a:r>
          </a:p>
          <a:p>
            <a:r>
              <a:rPr lang="en-US" sz="2400" dirty="0">
                <a:latin typeface="Open Sans"/>
              </a:rPr>
              <a:t>Out of date devices</a:t>
            </a:r>
          </a:p>
          <a:p>
            <a:r>
              <a:rPr lang="en-US" sz="2400" dirty="0">
                <a:latin typeface="Open Sans"/>
              </a:rPr>
              <a:t>Broken Cryptography</a:t>
            </a:r>
          </a:p>
          <a:p>
            <a:r>
              <a:rPr lang="en-US" sz="2400" dirty="0">
                <a:latin typeface="Open Sans"/>
              </a:rPr>
              <a:t>Cryptojacking attacks</a:t>
            </a:r>
          </a:p>
          <a:p>
            <a:r>
              <a:rPr lang="en-US" sz="2400" dirty="0">
                <a:latin typeface="Open Sans"/>
              </a:rPr>
              <a:t>Poor Password hygiene</a:t>
            </a:r>
          </a:p>
          <a:p>
            <a:endParaRPr lang="en-US" sz="2400" dirty="0">
              <a:latin typeface="Open Sans"/>
            </a:endParaRPr>
          </a:p>
        </p:txBody>
      </p:sp>
    </p:spTree>
    <p:extLst>
      <p:ext uri="{BB962C8B-B14F-4D97-AF65-F5344CB8AC3E}">
        <p14:creationId xmlns:p14="http://schemas.microsoft.com/office/powerpoint/2010/main" val="2266561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5B6D-F13F-4F15-A26E-F9B75446A3AD}"/>
              </a:ext>
            </a:extLst>
          </p:cNvPr>
          <p:cNvSpPr>
            <a:spLocks noGrp="1"/>
          </p:cNvSpPr>
          <p:nvPr>
            <p:ph type="title"/>
          </p:nvPr>
        </p:nvSpPr>
        <p:spPr/>
        <p:txBody>
          <a:bodyPr/>
          <a:lstStyle/>
          <a:p>
            <a:r>
              <a:rPr lang="en-US" dirty="0">
                <a:latin typeface="Open Sans"/>
              </a:rPr>
              <a:t>Defense strategies</a:t>
            </a:r>
          </a:p>
        </p:txBody>
      </p:sp>
      <p:sp>
        <p:nvSpPr>
          <p:cNvPr id="3" name="Content Placeholder 2">
            <a:extLst>
              <a:ext uri="{FF2B5EF4-FFF2-40B4-BE49-F238E27FC236}">
                <a16:creationId xmlns:a16="http://schemas.microsoft.com/office/drawing/2014/main" id="{135676F4-B595-401D-A7D2-A4AA54081A8A}"/>
              </a:ext>
            </a:extLst>
          </p:cNvPr>
          <p:cNvSpPr>
            <a:spLocks noGrp="1"/>
          </p:cNvSpPr>
          <p:nvPr>
            <p:ph idx="1"/>
          </p:nvPr>
        </p:nvSpPr>
        <p:spPr/>
        <p:txBody>
          <a:bodyPr vert="horz" lIns="91440" tIns="45720" rIns="91440" bIns="45720" rtlCol="0">
            <a:normAutofit/>
          </a:bodyPr>
          <a:lstStyle/>
          <a:p>
            <a:pPr>
              <a:lnSpc>
                <a:spcPct val="110000"/>
              </a:lnSpc>
            </a:pPr>
            <a:r>
              <a:rPr lang="en-US" sz="2400" dirty="0">
                <a:latin typeface="Open Sans"/>
              </a:rPr>
              <a:t>Resilient Authentication Measures like Multi-factor authentication (MFA).</a:t>
            </a:r>
          </a:p>
          <a:p>
            <a:pPr>
              <a:lnSpc>
                <a:spcPct val="110000"/>
              </a:lnSpc>
            </a:pPr>
            <a:r>
              <a:rPr lang="en-US" sz="2400" dirty="0">
                <a:latin typeface="Open Sans"/>
              </a:rPr>
              <a:t>Routine Updates and Backups</a:t>
            </a:r>
          </a:p>
          <a:p>
            <a:pPr>
              <a:lnSpc>
                <a:spcPct val="110000"/>
              </a:lnSpc>
            </a:pPr>
            <a:r>
              <a:rPr lang="en-US" sz="2400" dirty="0">
                <a:latin typeface="Open Sans"/>
              </a:rPr>
              <a:t>Blocking Suspicious Apps and Avoiding Public Wi-Fi</a:t>
            </a:r>
          </a:p>
          <a:p>
            <a:pPr>
              <a:lnSpc>
                <a:spcPct val="110000"/>
              </a:lnSpc>
            </a:pPr>
            <a:r>
              <a:rPr lang="en-US" sz="2400" dirty="0">
                <a:latin typeface="Open Sans"/>
              </a:rPr>
              <a:t>Monitoring and Wiping of Devices</a:t>
            </a:r>
            <a:br>
              <a:rPr lang="en-US" sz="2400" dirty="0">
                <a:latin typeface="Open Sans"/>
              </a:rPr>
            </a:br>
            <a:endParaRPr lang="en-US" sz="2400" dirty="0">
              <a:latin typeface="Open Sans"/>
            </a:endParaRPr>
          </a:p>
        </p:txBody>
      </p:sp>
    </p:spTree>
    <p:extLst>
      <p:ext uri="{BB962C8B-B14F-4D97-AF65-F5344CB8AC3E}">
        <p14:creationId xmlns:p14="http://schemas.microsoft.com/office/powerpoint/2010/main" val="306983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ackground pattern&#10;&#10;Description automatically generated">
            <a:extLst>
              <a:ext uri="{FF2B5EF4-FFF2-40B4-BE49-F238E27FC236}">
                <a16:creationId xmlns:a16="http://schemas.microsoft.com/office/drawing/2014/main" id="{F21F1DC3-827A-4CBE-85CD-F4A58E482200}"/>
              </a:ext>
            </a:extLst>
          </p:cNvPr>
          <p:cNvPicPr>
            <a:picLocks noChangeAspect="1"/>
          </p:cNvPicPr>
          <p:nvPr/>
        </p:nvPicPr>
        <p:blipFill rotWithShape="1">
          <a:blip r:embed="rId2">
            <a:extLst>
              <a:ext uri="{28A0092B-C50C-407E-A947-70E740481C1C}">
                <a14:useLocalDpi xmlns:a14="http://schemas.microsoft.com/office/drawing/2010/main" val="0"/>
              </a:ext>
            </a:extLst>
          </a:blip>
          <a:srcRect t="10018" r="1" b="7981"/>
          <a:stretch/>
        </p:blipFill>
        <p:spPr>
          <a:xfrm>
            <a:off x="0" y="-105868"/>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18" name="Title 1">
            <a:extLst>
              <a:ext uri="{FF2B5EF4-FFF2-40B4-BE49-F238E27FC236}">
                <a16:creationId xmlns:a16="http://schemas.microsoft.com/office/drawing/2014/main" id="{D86969B7-1C9F-4A36-85CB-9FF543312257}"/>
              </a:ext>
            </a:extLst>
          </p:cNvPr>
          <p:cNvSpPr>
            <a:spLocks noGrp="1"/>
          </p:cNvSpPr>
          <p:nvPr>
            <p:ph type="title"/>
          </p:nvPr>
        </p:nvSpPr>
        <p:spPr>
          <a:xfrm>
            <a:off x="503722" y="767196"/>
            <a:ext cx="9144000" cy="1311128"/>
          </a:xfrm>
          <a:noFill/>
        </p:spPr>
        <p:txBody>
          <a:bodyPr vert="horz" wrap="square" lIns="91440" tIns="45720" rIns="91440" bIns="45720" rtlCol="0" anchor="ctr">
            <a:spAutoFit/>
          </a:bodyPr>
          <a:lstStyle/>
          <a:p>
            <a:r>
              <a:rPr lang="en-US" sz="4400" b="1" dirty="0">
                <a:solidFill>
                  <a:schemeClr val="bg1"/>
                </a:solidFill>
                <a:latin typeface="Open Sans"/>
                <a:ea typeface="+mn-ea"/>
                <a:cs typeface="+mn-cs"/>
              </a:rPr>
              <a:t>The continued rise </a:t>
            </a:r>
            <a:br>
              <a:rPr lang="en-US" sz="4400" b="1" dirty="0">
                <a:solidFill>
                  <a:schemeClr val="bg1"/>
                </a:solidFill>
                <a:latin typeface="Open Sans"/>
                <a:ea typeface="+mn-ea"/>
                <a:cs typeface="+mn-cs"/>
              </a:rPr>
            </a:br>
            <a:r>
              <a:rPr lang="en-US" sz="4400" b="1" dirty="0">
                <a:solidFill>
                  <a:schemeClr val="bg1"/>
                </a:solidFill>
                <a:latin typeface="Open Sans"/>
                <a:ea typeface="+mn-ea"/>
                <a:cs typeface="+mn-cs"/>
              </a:rPr>
              <a:t>of AI</a:t>
            </a:r>
          </a:p>
        </p:txBody>
      </p:sp>
    </p:spTree>
    <p:extLst>
      <p:ext uri="{BB962C8B-B14F-4D97-AF65-F5344CB8AC3E}">
        <p14:creationId xmlns:p14="http://schemas.microsoft.com/office/powerpoint/2010/main" val="53643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01AF76-74CA-4A70-8282-BB719AF0ED9B}"/>
              </a:ext>
            </a:extLst>
          </p:cNvPr>
          <p:cNvSpPr>
            <a:spLocks noGrp="1"/>
          </p:cNvSpPr>
          <p:nvPr>
            <p:ph idx="1"/>
          </p:nvPr>
        </p:nvSpPr>
        <p:spPr>
          <a:xfrm>
            <a:off x="556260" y="579788"/>
            <a:ext cx="11079480" cy="6125812"/>
          </a:xfrm>
        </p:spPr>
        <p:txBody>
          <a:bodyPr vert="horz" lIns="91440" tIns="45720" rIns="91440" bIns="45720" rtlCol="0">
            <a:normAutofit/>
          </a:bodyPr>
          <a:lstStyle/>
          <a:p>
            <a:pPr>
              <a:lnSpc>
                <a:spcPct val="110000"/>
              </a:lnSpc>
            </a:pPr>
            <a:endParaRPr lang="en-US" sz="2400" dirty="0">
              <a:latin typeface="Open Sans"/>
            </a:endParaRPr>
          </a:p>
          <a:p>
            <a:pPr>
              <a:lnSpc>
                <a:spcPct val="110000"/>
              </a:lnSpc>
            </a:pPr>
            <a:r>
              <a:rPr lang="en-US" sz="2400" dirty="0">
                <a:latin typeface="Open Sans"/>
              </a:rPr>
              <a:t>Most commercial software contain Artificial Intelligence(AI) and Machine Learning (ML). </a:t>
            </a:r>
          </a:p>
          <a:p>
            <a:pPr>
              <a:lnSpc>
                <a:spcPct val="110000"/>
              </a:lnSpc>
            </a:pPr>
            <a:r>
              <a:rPr lang="en-US" sz="2400" dirty="0">
                <a:latin typeface="Open Sans"/>
              </a:rPr>
              <a:t>They analyze existing data, take action, and make predictions based on the data they have.</a:t>
            </a:r>
          </a:p>
          <a:p>
            <a:pPr>
              <a:lnSpc>
                <a:spcPct val="110000"/>
              </a:lnSpc>
            </a:pPr>
            <a:r>
              <a:rPr lang="en-US" sz="2400" dirty="0">
                <a:latin typeface="Open Sans"/>
              </a:rPr>
              <a:t>AI accelerates the identification of new threats and responses to them and can help to block cyberattacks</a:t>
            </a:r>
          </a:p>
          <a:p>
            <a:pPr>
              <a:lnSpc>
                <a:spcPct val="110000"/>
              </a:lnSpc>
            </a:pPr>
            <a:r>
              <a:rPr lang="en-US" sz="2400" dirty="0">
                <a:latin typeface="Open Sans"/>
              </a:rPr>
              <a:t>But the same technology can be used by cyber criminals, to develop sophisticated attacks</a:t>
            </a:r>
          </a:p>
        </p:txBody>
      </p:sp>
    </p:spTree>
    <p:extLst>
      <p:ext uri="{BB962C8B-B14F-4D97-AF65-F5344CB8AC3E}">
        <p14:creationId xmlns:p14="http://schemas.microsoft.com/office/powerpoint/2010/main" val="419713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3E44-AF1C-4972-A890-2FF9A5BB8487}"/>
              </a:ext>
            </a:extLst>
          </p:cNvPr>
          <p:cNvSpPr>
            <a:spLocks noGrp="1"/>
          </p:cNvSpPr>
          <p:nvPr>
            <p:ph type="title"/>
          </p:nvPr>
        </p:nvSpPr>
        <p:spPr/>
        <p:txBody>
          <a:bodyPr/>
          <a:lstStyle/>
          <a:p>
            <a:r>
              <a:rPr lang="en-US" dirty="0">
                <a:latin typeface="Open Sans"/>
              </a:rPr>
              <a:t>Security risks posed by AI/ML</a:t>
            </a:r>
          </a:p>
        </p:txBody>
      </p:sp>
      <p:sp>
        <p:nvSpPr>
          <p:cNvPr id="3" name="Content Placeholder 2">
            <a:extLst>
              <a:ext uri="{FF2B5EF4-FFF2-40B4-BE49-F238E27FC236}">
                <a16:creationId xmlns:a16="http://schemas.microsoft.com/office/drawing/2014/main" id="{0690A01F-E83A-490B-9E5B-5A371E710121}"/>
              </a:ext>
            </a:extLst>
          </p:cNvPr>
          <p:cNvSpPr>
            <a:spLocks noGrp="1"/>
          </p:cNvSpPr>
          <p:nvPr>
            <p:ph idx="1"/>
          </p:nvPr>
        </p:nvSpPr>
        <p:spPr>
          <a:xfrm>
            <a:off x="838200" y="2011680"/>
            <a:ext cx="6770841" cy="4160520"/>
          </a:xfrm>
        </p:spPr>
        <p:txBody>
          <a:bodyPr>
            <a:normAutofit lnSpcReduction="10000"/>
          </a:bodyPr>
          <a:lstStyle/>
          <a:p>
            <a:r>
              <a:rPr lang="en-US" sz="2400" b="0" i="0" dirty="0">
                <a:effectLst/>
                <a:latin typeface="Nunito Sans"/>
              </a:rPr>
              <a:t> </a:t>
            </a:r>
            <a:r>
              <a:rPr lang="en-US" sz="2400" dirty="0">
                <a:latin typeface="Open Sans"/>
              </a:rPr>
              <a:t>AI-based tools are available and easily manipulated for nefarious purposes.</a:t>
            </a:r>
          </a:p>
          <a:p>
            <a:r>
              <a:rPr lang="en-US" sz="2400" dirty="0">
                <a:latin typeface="Open Sans"/>
              </a:rPr>
              <a:t>Many of the powerful ML frameworks are available as-a-service which can help in development and testing of AI based attacks </a:t>
            </a:r>
          </a:p>
          <a:p>
            <a:r>
              <a:rPr lang="en-US" sz="2400" dirty="0">
                <a:latin typeface="Open Sans"/>
              </a:rPr>
              <a:t>Bots powered by AI and ML can be used to find system vulnerabilities faster and then exploit them in real-time.</a:t>
            </a:r>
          </a:p>
          <a:p>
            <a:r>
              <a:rPr lang="en-US" sz="2400" dirty="0">
                <a:latin typeface="Open Sans"/>
              </a:rPr>
              <a:t>AI/ML is also used to create more effective malware and run customized phishing campaigns</a:t>
            </a:r>
          </a:p>
        </p:txBody>
      </p:sp>
      <p:pic>
        <p:nvPicPr>
          <p:cNvPr id="5" name="Picture 4" descr="A picture containing logo&#10;&#10;Description automatically generated">
            <a:extLst>
              <a:ext uri="{FF2B5EF4-FFF2-40B4-BE49-F238E27FC236}">
                <a16:creationId xmlns:a16="http://schemas.microsoft.com/office/drawing/2014/main" id="{BE54AA71-2CA9-40FA-8EC0-EA4FFF5CF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041" y="1264797"/>
            <a:ext cx="4440719" cy="4775445"/>
          </a:xfrm>
          <a:prstGeom prst="rect">
            <a:avLst/>
          </a:prstGeom>
        </p:spPr>
      </p:pic>
      <p:sp>
        <p:nvSpPr>
          <p:cNvPr id="6" name="TextBox 5">
            <a:extLst>
              <a:ext uri="{FF2B5EF4-FFF2-40B4-BE49-F238E27FC236}">
                <a16:creationId xmlns:a16="http://schemas.microsoft.com/office/drawing/2014/main" id="{E310F400-A762-49EE-A61E-A1ED9E97682B}"/>
              </a:ext>
            </a:extLst>
          </p:cNvPr>
          <p:cNvSpPr txBox="1"/>
          <p:nvPr/>
        </p:nvSpPr>
        <p:spPr>
          <a:xfrm>
            <a:off x="7934960" y="6040242"/>
            <a:ext cx="3749040" cy="646331"/>
          </a:xfrm>
          <a:prstGeom prst="rect">
            <a:avLst/>
          </a:prstGeom>
          <a:noFill/>
        </p:spPr>
        <p:txBody>
          <a:bodyPr wrap="square" rtlCol="0">
            <a:spAutoFit/>
          </a:bodyPr>
          <a:lstStyle/>
          <a:p>
            <a:r>
              <a:rPr lang="en-US" sz="1200" b="1" dirty="0"/>
              <a:t>Ref: </a:t>
            </a:r>
            <a:r>
              <a:rPr lang="en-US" sz="1200" dirty="0"/>
              <a:t>https://medium.com/sciforce/artificial-intelligence-for-cyber-security-a-double-edge-sword-6724e7a31425</a:t>
            </a:r>
          </a:p>
        </p:txBody>
      </p:sp>
    </p:spTree>
    <p:extLst>
      <p:ext uri="{BB962C8B-B14F-4D97-AF65-F5344CB8AC3E}">
        <p14:creationId xmlns:p14="http://schemas.microsoft.com/office/powerpoint/2010/main" val="303436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88E57-270C-4F7D-BCBE-224F1565A0B9}"/>
              </a:ext>
            </a:extLst>
          </p:cNvPr>
          <p:cNvSpPr>
            <a:spLocks noGrp="1"/>
          </p:cNvSpPr>
          <p:nvPr>
            <p:ph idx="1"/>
          </p:nvPr>
        </p:nvSpPr>
        <p:spPr>
          <a:xfrm>
            <a:off x="234696" y="1773935"/>
            <a:ext cx="11388344" cy="2340531"/>
          </a:xfrm>
        </p:spPr>
        <p:txBody>
          <a:bodyPr vert="horz" lIns="91440" tIns="45720" rIns="91440" bIns="45720" rtlCol="0">
            <a:normAutofit/>
          </a:bodyPr>
          <a:lstStyle/>
          <a:p>
            <a:r>
              <a:rPr lang="en-US" sz="2400" dirty="0">
                <a:latin typeface="Open Sans"/>
              </a:rPr>
              <a:t>Over the last few years, cyber-attacks have been increasing both in frequency and sophistication. In 2019 , we witnessed a surge in cyber-attacks and many companies were suffering a huge financial and reputational loss.</a:t>
            </a:r>
          </a:p>
          <a:p>
            <a:r>
              <a:rPr lang="en-US" sz="2400" dirty="0">
                <a:latin typeface="Open Sans"/>
              </a:rPr>
              <a:t>Some notable breaches:</a:t>
            </a:r>
          </a:p>
          <a:p>
            <a:endParaRPr lang="en-US" sz="2400" dirty="0">
              <a:latin typeface="Open Sans"/>
            </a:endParaRPr>
          </a:p>
          <a:p>
            <a:endParaRPr lang="en-US" sz="2400" dirty="0">
              <a:latin typeface="Open Sans"/>
            </a:endParaRPr>
          </a:p>
          <a:p>
            <a:endParaRPr lang="en-US" sz="2400" dirty="0">
              <a:latin typeface="Open Sans"/>
            </a:endParaRPr>
          </a:p>
          <a:p>
            <a:endParaRPr lang="en-US" sz="2400" dirty="0">
              <a:latin typeface="Open Sans"/>
            </a:endParaRPr>
          </a:p>
          <a:p>
            <a:endParaRPr lang="en-US" sz="2400" dirty="0">
              <a:latin typeface="Open Sans"/>
            </a:endParaRPr>
          </a:p>
        </p:txBody>
      </p:sp>
      <p:sp>
        <p:nvSpPr>
          <p:cNvPr id="4" name="Title 1">
            <a:extLst>
              <a:ext uri="{FF2B5EF4-FFF2-40B4-BE49-F238E27FC236}">
                <a16:creationId xmlns:a16="http://schemas.microsoft.com/office/drawing/2014/main" id="{FF9DFE1B-F818-40AB-8819-47E68572E9A6}"/>
              </a:ext>
            </a:extLst>
          </p:cNvPr>
          <p:cNvSpPr>
            <a:spLocks noGrp="1"/>
          </p:cNvSpPr>
          <p:nvPr>
            <p:ph type="title"/>
          </p:nvPr>
        </p:nvSpPr>
        <p:spPr>
          <a:xfrm>
            <a:off x="838200" y="327025"/>
            <a:ext cx="10515600" cy="1325563"/>
          </a:xfrm>
        </p:spPr>
        <p:txBody>
          <a:bodyPr vert="horz" lIns="91440" tIns="45720" rIns="91440" bIns="45720" rtlCol="0">
            <a:normAutofit/>
          </a:bodyPr>
          <a:lstStyle/>
          <a:p>
            <a:pPr>
              <a:lnSpc>
                <a:spcPct val="100000"/>
              </a:lnSpc>
              <a:spcBef>
                <a:spcPts val="1000"/>
              </a:spcBef>
            </a:pPr>
            <a:r>
              <a:rPr lang="en-US" sz="4800" dirty="0">
                <a:latin typeface="Open Sans"/>
                <a:ea typeface="+mn-ea"/>
                <a:cs typeface="+mn-cs"/>
              </a:rPr>
              <a:t>Introduction</a:t>
            </a:r>
          </a:p>
        </p:txBody>
      </p:sp>
      <p:pic>
        <p:nvPicPr>
          <p:cNvPr id="8" name="Picture 7" descr="A picture containing drawing&#10;&#10;Description automatically generated">
            <a:extLst>
              <a:ext uri="{FF2B5EF4-FFF2-40B4-BE49-F238E27FC236}">
                <a16:creationId xmlns:a16="http://schemas.microsoft.com/office/drawing/2014/main" id="{010C09BA-DA11-4395-9EAA-39B8EF4E5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45" y="3606078"/>
            <a:ext cx="1947809" cy="1484137"/>
          </a:xfrm>
          <a:prstGeom prst="rect">
            <a:avLst/>
          </a:prstGeom>
        </p:spPr>
      </p:pic>
      <p:sp>
        <p:nvSpPr>
          <p:cNvPr id="9" name="TextBox 8">
            <a:extLst>
              <a:ext uri="{FF2B5EF4-FFF2-40B4-BE49-F238E27FC236}">
                <a16:creationId xmlns:a16="http://schemas.microsoft.com/office/drawing/2014/main" id="{C32D886D-4A5C-4B03-841F-71FA26874ABF}"/>
              </a:ext>
            </a:extLst>
          </p:cNvPr>
          <p:cNvSpPr txBox="1"/>
          <p:nvPr/>
        </p:nvSpPr>
        <p:spPr>
          <a:xfrm>
            <a:off x="1006668" y="5330646"/>
            <a:ext cx="2152761" cy="1200329"/>
          </a:xfrm>
          <a:prstGeom prst="rect">
            <a:avLst/>
          </a:prstGeom>
          <a:noFill/>
        </p:spPr>
        <p:txBody>
          <a:bodyPr wrap="square" rtlCol="0">
            <a:spAutoFit/>
          </a:bodyPr>
          <a:lstStyle/>
          <a:p>
            <a:pPr algn="ctr"/>
            <a:r>
              <a:rPr lang="en-US" b="1" dirty="0"/>
              <a:t>Facebook</a:t>
            </a:r>
          </a:p>
          <a:p>
            <a:endParaRPr lang="en-US" dirty="0"/>
          </a:p>
          <a:p>
            <a:pPr algn="ctr"/>
            <a:r>
              <a:rPr lang="en-US" dirty="0"/>
              <a:t>540 million user records </a:t>
            </a:r>
          </a:p>
        </p:txBody>
      </p:sp>
      <p:pic>
        <p:nvPicPr>
          <p:cNvPr id="11" name="Picture 10" descr="A picture containing background pattern&#10;&#10;Description automatically generated">
            <a:extLst>
              <a:ext uri="{FF2B5EF4-FFF2-40B4-BE49-F238E27FC236}">
                <a16:creationId xmlns:a16="http://schemas.microsoft.com/office/drawing/2014/main" id="{4CC93595-4388-4173-A013-0DEA4B920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54" y="3708455"/>
            <a:ext cx="1819505" cy="1381760"/>
          </a:xfrm>
          <a:prstGeom prst="rect">
            <a:avLst/>
          </a:prstGeom>
        </p:spPr>
      </p:pic>
      <p:sp>
        <p:nvSpPr>
          <p:cNvPr id="13" name="TextBox 12">
            <a:extLst>
              <a:ext uri="{FF2B5EF4-FFF2-40B4-BE49-F238E27FC236}">
                <a16:creationId xmlns:a16="http://schemas.microsoft.com/office/drawing/2014/main" id="{4C2D3D5F-2E07-4DC5-985A-DDB9BEDD7709}"/>
              </a:ext>
            </a:extLst>
          </p:cNvPr>
          <p:cNvSpPr txBox="1"/>
          <p:nvPr/>
        </p:nvSpPr>
        <p:spPr>
          <a:xfrm>
            <a:off x="4459478" y="5330646"/>
            <a:ext cx="2519855" cy="1200329"/>
          </a:xfrm>
          <a:prstGeom prst="rect">
            <a:avLst/>
          </a:prstGeom>
          <a:noFill/>
        </p:spPr>
        <p:txBody>
          <a:bodyPr wrap="square" rtlCol="0">
            <a:spAutoFit/>
          </a:bodyPr>
          <a:lstStyle/>
          <a:p>
            <a:pPr algn="ctr"/>
            <a:r>
              <a:rPr lang="en-US" b="1" dirty="0"/>
              <a:t>Quest Diagnostics</a:t>
            </a:r>
          </a:p>
          <a:p>
            <a:pPr algn="ctr"/>
            <a:endParaRPr lang="en-US" b="1" dirty="0"/>
          </a:p>
          <a:p>
            <a:pPr algn="ctr"/>
            <a:r>
              <a:rPr lang="en-US" dirty="0"/>
              <a:t>12 million patient records</a:t>
            </a:r>
          </a:p>
        </p:txBody>
      </p:sp>
      <p:pic>
        <p:nvPicPr>
          <p:cNvPr id="15" name="Picture 14" descr="Logo, company name&#10;&#10;Description automatically generated">
            <a:extLst>
              <a:ext uri="{FF2B5EF4-FFF2-40B4-BE49-F238E27FC236}">
                <a16:creationId xmlns:a16="http://schemas.microsoft.com/office/drawing/2014/main" id="{3F1FA55A-2837-43BE-8A85-E4096081F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677" y="3789735"/>
            <a:ext cx="2626452" cy="1219200"/>
          </a:xfrm>
          <a:prstGeom prst="rect">
            <a:avLst/>
          </a:prstGeom>
        </p:spPr>
      </p:pic>
      <p:sp>
        <p:nvSpPr>
          <p:cNvPr id="17" name="TextBox 16">
            <a:extLst>
              <a:ext uri="{FF2B5EF4-FFF2-40B4-BE49-F238E27FC236}">
                <a16:creationId xmlns:a16="http://schemas.microsoft.com/office/drawing/2014/main" id="{D086EA3F-65C6-44FB-A125-E0E1D1CB1186}"/>
              </a:ext>
            </a:extLst>
          </p:cNvPr>
          <p:cNvSpPr txBox="1"/>
          <p:nvPr/>
        </p:nvSpPr>
        <p:spPr>
          <a:xfrm>
            <a:off x="8510274" y="5330646"/>
            <a:ext cx="2519855" cy="1200329"/>
          </a:xfrm>
          <a:prstGeom prst="rect">
            <a:avLst/>
          </a:prstGeom>
          <a:noFill/>
        </p:spPr>
        <p:txBody>
          <a:bodyPr wrap="square" rtlCol="0">
            <a:spAutoFit/>
          </a:bodyPr>
          <a:lstStyle/>
          <a:p>
            <a:pPr algn="ctr"/>
            <a:r>
              <a:rPr lang="en-US" b="1" dirty="0"/>
              <a:t>Capital One</a:t>
            </a:r>
          </a:p>
          <a:p>
            <a:pPr algn="ctr"/>
            <a:endParaRPr lang="en-US" b="1" dirty="0"/>
          </a:p>
          <a:p>
            <a:pPr algn="ctr"/>
            <a:r>
              <a:rPr lang="en-US" dirty="0"/>
              <a:t>106 million user records</a:t>
            </a:r>
          </a:p>
        </p:txBody>
      </p:sp>
    </p:spTree>
    <p:extLst>
      <p:ext uri="{BB962C8B-B14F-4D97-AF65-F5344CB8AC3E}">
        <p14:creationId xmlns:p14="http://schemas.microsoft.com/office/powerpoint/2010/main" val="197999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F06D-6E1E-4AC1-B0BB-C44D167BFA0D}"/>
              </a:ext>
            </a:extLst>
          </p:cNvPr>
          <p:cNvSpPr>
            <a:spLocks noGrp="1"/>
          </p:cNvSpPr>
          <p:nvPr>
            <p:ph type="title"/>
          </p:nvPr>
        </p:nvSpPr>
        <p:spPr>
          <a:xfrm>
            <a:off x="838200" y="247138"/>
            <a:ext cx="10515600" cy="1325563"/>
          </a:xfrm>
        </p:spPr>
        <p:txBody>
          <a:bodyPr/>
          <a:lstStyle/>
          <a:p>
            <a:r>
              <a:rPr lang="en-US" dirty="0">
                <a:latin typeface="Open Sans"/>
              </a:rPr>
              <a:t>Defensive AI/ML</a:t>
            </a:r>
          </a:p>
        </p:txBody>
      </p:sp>
      <p:sp>
        <p:nvSpPr>
          <p:cNvPr id="3" name="Content Placeholder 2">
            <a:extLst>
              <a:ext uri="{FF2B5EF4-FFF2-40B4-BE49-F238E27FC236}">
                <a16:creationId xmlns:a16="http://schemas.microsoft.com/office/drawing/2014/main" id="{BEF4D5A2-DD42-4DBD-A7A7-C206439D86DD}"/>
              </a:ext>
            </a:extLst>
          </p:cNvPr>
          <p:cNvSpPr>
            <a:spLocks noGrp="1"/>
          </p:cNvSpPr>
          <p:nvPr>
            <p:ph idx="1"/>
          </p:nvPr>
        </p:nvSpPr>
        <p:spPr>
          <a:xfrm>
            <a:off x="838200" y="1656080"/>
            <a:ext cx="6101080" cy="4954782"/>
          </a:xfrm>
        </p:spPr>
        <p:txBody>
          <a:bodyPr vert="horz" lIns="91440" tIns="45720" rIns="91440" bIns="45720" rtlCol="0">
            <a:normAutofit/>
          </a:bodyPr>
          <a:lstStyle/>
          <a:p>
            <a:pPr>
              <a:lnSpc>
                <a:spcPct val="110000"/>
              </a:lnSpc>
            </a:pPr>
            <a:r>
              <a:rPr lang="en-US" sz="2400" dirty="0">
                <a:latin typeface="Open Sans"/>
              </a:rPr>
              <a:t>Can be used to identify anomalies and suspicious patterns</a:t>
            </a:r>
          </a:p>
          <a:p>
            <a:pPr>
              <a:lnSpc>
                <a:spcPct val="110000"/>
              </a:lnSpc>
            </a:pPr>
            <a:r>
              <a:rPr lang="en-US" sz="2400" dirty="0">
                <a:latin typeface="Open Sans"/>
              </a:rPr>
              <a:t>Automatic updates to existing software based on sophisticated analysis by AI/ML </a:t>
            </a:r>
          </a:p>
          <a:p>
            <a:pPr>
              <a:lnSpc>
                <a:spcPct val="110000"/>
              </a:lnSpc>
            </a:pPr>
            <a:r>
              <a:rPr lang="en-US" sz="2400" dirty="0">
                <a:latin typeface="Open Sans"/>
              </a:rPr>
              <a:t>AI/ML based malware detection looks at the characteristics of malware rather than a specific signature.</a:t>
            </a:r>
          </a:p>
          <a:p>
            <a:pPr>
              <a:lnSpc>
                <a:spcPct val="110000"/>
              </a:lnSpc>
            </a:pPr>
            <a:r>
              <a:rPr lang="en-US" sz="2400" dirty="0">
                <a:latin typeface="Open Sans"/>
              </a:rPr>
              <a:t>Can be employed to automatically identify sensitive information or unusual activity.</a:t>
            </a:r>
          </a:p>
        </p:txBody>
      </p:sp>
      <p:pic>
        <p:nvPicPr>
          <p:cNvPr id="5" name="Picture 4" descr="Diagram&#10;&#10;Description automatically generated">
            <a:extLst>
              <a:ext uri="{FF2B5EF4-FFF2-40B4-BE49-F238E27FC236}">
                <a16:creationId xmlns:a16="http://schemas.microsoft.com/office/drawing/2014/main" id="{31AE9DCE-29A4-4DB0-BB34-038FA453A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280" y="1255284"/>
            <a:ext cx="4860420" cy="4607035"/>
          </a:xfrm>
          <a:prstGeom prst="rect">
            <a:avLst/>
          </a:prstGeom>
        </p:spPr>
      </p:pic>
      <p:sp>
        <p:nvSpPr>
          <p:cNvPr id="6" name="TextBox 5">
            <a:extLst>
              <a:ext uri="{FF2B5EF4-FFF2-40B4-BE49-F238E27FC236}">
                <a16:creationId xmlns:a16="http://schemas.microsoft.com/office/drawing/2014/main" id="{08321A6A-3ECE-4EB1-A958-DF23DCD23C6A}"/>
              </a:ext>
            </a:extLst>
          </p:cNvPr>
          <p:cNvSpPr txBox="1"/>
          <p:nvPr/>
        </p:nvSpPr>
        <p:spPr>
          <a:xfrm>
            <a:off x="7305040" y="6096000"/>
            <a:ext cx="4494660" cy="461665"/>
          </a:xfrm>
          <a:prstGeom prst="rect">
            <a:avLst/>
          </a:prstGeom>
          <a:noFill/>
        </p:spPr>
        <p:txBody>
          <a:bodyPr wrap="square" rtlCol="0">
            <a:spAutoFit/>
          </a:bodyPr>
          <a:lstStyle/>
          <a:p>
            <a:r>
              <a:rPr lang="en-US" sz="1200" b="1" dirty="0"/>
              <a:t>Ref:</a:t>
            </a:r>
            <a:r>
              <a:rPr lang="en-US" sz="1200" dirty="0"/>
              <a:t> https://towardsdatascience.com/ai-and-machine-learning-in-cyber-security-d6fbee480af0</a:t>
            </a:r>
          </a:p>
        </p:txBody>
      </p:sp>
    </p:spTree>
    <p:extLst>
      <p:ext uri="{BB962C8B-B14F-4D97-AF65-F5344CB8AC3E}">
        <p14:creationId xmlns:p14="http://schemas.microsoft.com/office/powerpoint/2010/main" val="336136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6" name="Rectangle 25">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diagram&#10;&#10;Description automatically generated">
            <a:extLst>
              <a:ext uri="{FF2B5EF4-FFF2-40B4-BE49-F238E27FC236}">
                <a16:creationId xmlns:a16="http://schemas.microsoft.com/office/drawing/2014/main" id="{36D4F558-0CF0-45FA-9179-7E1371BDD31A}"/>
              </a:ext>
            </a:extLst>
          </p:cNvPr>
          <p:cNvPicPr>
            <a:picLocks noChangeAspect="1"/>
          </p:cNvPicPr>
          <p:nvPr/>
        </p:nvPicPr>
        <p:blipFill rotWithShape="1">
          <a:blip r:embed="rId2">
            <a:extLst>
              <a:ext uri="{28A0092B-C50C-407E-A947-70E740481C1C}">
                <a14:useLocalDpi xmlns:a14="http://schemas.microsoft.com/office/drawing/2010/main" val="0"/>
              </a:ext>
            </a:extLst>
          </a:blip>
          <a:srcRect l="914" r="-1" b="-1"/>
          <a:stretch/>
        </p:blipFill>
        <p:spPr>
          <a:xfrm>
            <a:off x="20" y="10"/>
            <a:ext cx="12188932" cy="6857990"/>
          </a:xfrm>
          <a:prstGeom prst="rect">
            <a:avLst/>
          </a:prstGeom>
        </p:spPr>
      </p:pic>
      <p:sp>
        <p:nvSpPr>
          <p:cNvPr id="28" name="Rectangle 27">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B3227CA0-BD6A-49B0-BABA-58FC9B9E5CDD}"/>
              </a:ext>
            </a:extLst>
          </p:cNvPr>
          <p:cNvSpPr>
            <a:spLocks noGrp="1"/>
          </p:cNvSpPr>
          <p:nvPr>
            <p:ph type="title"/>
          </p:nvPr>
        </p:nvSpPr>
        <p:spPr>
          <a:xfrm>
            <a:off x="1522476" y="4617027"/>
            <a:ext cx="9144000" cy="1152663"/>
          </a:xfrm>
        </p:spPr>
        <p:txBody>
          <a:bodyPr vert="horz" lIns="91440" tIns="45720" rIns="91440" bIns="45720" rtlCol="0" anchor="b">
            <a:normAutofit/>
          </a:bodyPr>
          <a:lstStyle/>
          <a:p>
            <a:pPr algn="ctr"/>
            <a:r>
              <a:rPr lang="en-US" sz="4400" b="1" i="0" dirty="0">
                <a:solidFill>
                  <a:srgbClr val="FFFFFF"/>
                </a:solidFill>
                <a:effectLst/>
                <a:latin typeface="Open Sans"/>
              </a:rPr>
              <a:t>IOT: more devices, more risks</a:t>
            </a:r>
            <a:endParaRPr lang="en-US" sz="4400" b="1" i="1" dirty="0">
              <a:solidFill>
                <a:schemeClr val="bg1"/>
              </a:solidFill>
              <a:latin typeface="Open Sans"/>
            </a:endParaRPr>
          </a:p>
        </p:txBody>
      </p:sp>
    </p:spTree>
    <p:extLst>
      <p:ext uri="{BB962C8B-B14F-4D97-AF65-F5344CB8AC3E}">
        <p14:creationId xmlns:p14="http://schemas.microsoft.com/office/powerpoint/2010/main" val="295849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38CF293-B147-4A25-B110-334DBD0FD623}"/>
              </a:ext>
            </a:extLst>
          </p:cNvPr>
          <p:cNvSpPr>
            <a:spLocks noGrp="1"/>
          </p:cNvSpPr>
          <p:nvPr>
            <p:ph idx="1"/>
          </p:nvPr>
        </p:nvSpPr>
        <p:spPr>
          <a:xfrm>
            <a:off x="838200" y="630589"/>
            <a:ext cx="10515600" cy="3677251"/>
          </a:xfrm>
        </p:spPr>
        <p:txBody>
          <a:bodyPr vert="horz" lIns="91440" tIns="45720" rIns="91440" bIns="45720" rtlCol="0">
            <a:normAutofit/>
          </a:bodyPr>
          <a:lstStyle/>
          <a:p>
            <a:pPr>
              <a:lnSpc>
                <a:spcPct val="110000"/>
              </a:lnSpc>
            </a:pPr>
            <a:r>
              <a:rPr lang="en-US" sz="2400" dirty="0">
                <a:latin typeface="Open Sans"/>
              </a:rPr>
              <a:t>Sharp rise in IoT devices and connections and the COVID-19 pandemic</a:t>
            </a:r>
          </a:p>
          <a:p>
            <a:pPr>
              <a:lnSpc>
                <a:spcPct val="110000"/>
              </a:lnSpc>
            </a:pPr>
            <a:r>
              <a:rPr lang="en-US" sz="2400" dirty="0">
                <a:latin typeface="Open Sans"/>
              </a:rPr>
              <a:t>The impact of an IoT botnet attack on consumer versus industrial devices is vastly different. </a:t>
            </a:r>
          </a:p>
          <a:p>
            <a:pPr>
              <a:lnSpc>
                <a:spcPct val="110000"/>
              </a:lnSpc>
            </a:pPr>
            <a:r>
              <a:rPr lang="en-US" sz="2400" dirty="0">
                <a:latin typeface="Open Sans"/>
              </a:rPr>
              <a:t>An attack on a consumer gadget could be limited to a privacy issue, whereas the effect of a successful breach on a manufacturing device can have a significant production or safety cost.</a:t>
            </a:r>
          </a:p>
          <a:p>
            <a:pPr>
              <a:lnSpc>
                <a:spcPct val="110000"/>
              </a:lnSpc>
            </a:pPr>
            <a:endParaRPr lang="en-US" sz="2400" dirty="0">
              <a:latin typeface="Open Sans"/>
            </a:endParaRPr>
          </a:p>
          <a:p>
            <a:pPr>
              <a:lnSpc>
                <a:spcPct val="110000"/>
              </a:lnSpc>
            </a:pPr>
            <a:endParaRPr lang="en-US" sz="2400" dirty="0">
              <a:latin typeface="Open Sans"/>
            </a:endParaRPr>
          </a:p>
        </p:txBody>
      </p:sp>
      <p:pic>
        <p:nvPicPr>
          <p:cNvPr id="3" name="Picture 2" descr="Diagram&#10;&#10;Description automatically generated">
            <a:extLst>
              <a:ext uri="{FF2B5EF4-FFF2-40B4-BE49-F238E27FC236}">
                <a16:creationId xmlns:a16="http://schemas.microsoft.com/office/drawing/2014/main" id="{355B08A2-C7A9-45D9-85E9-675A4F063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71" y="4206241"/>
            <a:ext cx="10833657" cy="2336130"/>
          </a:xfrm>
          <a:prstGeom prst="rect">
            <a:avLst/>
          </a:prstGeom>
        </p:spPr>
      </p:pic>
    </p:spTree>
    <p:extLst>
      <p:ext uri="{BB962C8B-B14F-4D97-AF65-F5344CB8AC3E}">
        <p14:creationId xmlns:p14="http://schemas.microsoft.com/office/powerpoint/2010/main" val="17616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9896-C1A4-4BFE-9CF2-A56C2D1EFA2E}"/>
              </a:ext>
            </a:extLst>
          </p:cNvPr>
          <p:cNvSpPr>
            <a:spLocks noGrp="1"/>
          </p:cNvSpPr>
          <p:nvPr>
            <p:ph type="title"/>
          </p:nvPr>
        </p:nvSpPr>
        <p:spPr/>
        <p:txBody>
          <a:bodyPr/>
          <a:lstStyle/>
          <a:p>
            <a:r>
              <a:rPr lang="en-US" dirty="0">
                <a:latin typeface="Open Sans"/>
              </a:rPr>
              <a:t>Security Risks in IoT</a:t>
            </a:r>
          </a:p>
        </p:txBody>
      </p:sp>
      <p:sp>
        <p:nvSpPr>
          <p:cNvPr id="3" name="Content Placeholder 2">
            <a:extLst>
              <a:ext uri="{FF2B5EF4-FFF2-40B4-BE49-F238E27FC236}">
                <a16:creationId xmlns:a16="http://schemas.microsoft.com/office/drawing/2014/main" id="{9EC1E98E-FB9C-46D0-82D0-96F67D09D0C0}"/>
              </a:ext>
            </a:extLst>
          </p:cNvPr>
          <p:cNvSpPr>
            <a:spLocks noGrp="1"/>
          </p:cNvSpPr>
          <p:nvPr>
            <p:ph idx="1"/>
          </p:nvPr>
        </p:nvSpPr>
        <p:spPr>
          <a:xfrm>
            <a:off x="604520" y="1849120"/>
            <a:ext cx="6273800" cy="4160520"/>
          </a:xfrm>
        </p:spPr>
        <p:txBody>
          <a:bodyPr vert="horz" lIns="91440" tIns="45720" rIns="91440" bIns="45720" rtlCol="0">
            <a:normAutofit/>
          </a:bodyPr>
          <a:lstStyle/>
          <a:p>
            <a:pPr>
              <a:lnSpc>
                <a:spcPct val="110000"/>
              </a:lnSpc>
            </a:pPr>
            <a:r>
              <a:rPr lang="en-US" sz="2400" dirty="0">
                <a:latin typeface="Open Sans"/>
              </a:rPr>
              <a:t>Insecure deployment of IoT</a:t>
            </a:r>
          </a:p>
          <a:p>
            <a:pPr>
              <a:lnSpc>
                <a:spcPct val="110000"/>
              </a:lnSpc>
            </a:pPr>
            <a:r>
              <a:rPr lang="en-US" sz="2400" dirty="0">
                <a:latin typeface="Open Sans"/>
              </a:rPr>
              <a:t>Lack of security updates for IoT devices.</a:t>
            </a:r>
          </a:p>
          <a:p>
            <a:pPr>
              <a:lnSpc>
                <a:spcPct val="110000"/>
              </a:lnSpc>
            </a:pPr>
            <a:r>
              <a:rPr lang="en-US" sz="2400" dirty="0">
                <a:latin typeface="Open Sans"/>
              </a:rPr>
              <a:t>Devices with no password or a standard, hard-coded default password</a:t>
            </a:r>
          </a:p>
          <a:p>
            <a:pPr>
              <a:lnSpc>
                <a:spcPct val="110000"/>
              </a:lnSpc>
            </a:pPr>
            <a:r>
              <a:rPr lang="en-US" sz="2400" dirty="0">
                <a:latin typeface="Open Sans"/>
              </a:rPr>
              <a:t>Encryption not being built into IoT devices</a:t>
            </a:r>
          </a:p>
          <a:p>
            <a:pPr>
              <a:lnSpc>
                <a:spcPct val="110000"/>
              </a:lnSpc>
            </a:pPr>
            <a:endParaRPr lang="en-US" sz="2400" dirty="0">
              <a:latin typeface="Open Sans"/>
            </a:endParaRPr>
          </a:p>
        </p:txBody>
      </p:sp>
      <p:pic>
        <p:nvPicPr>
          <p:cNvPr id="5" name="Picture 4" descr="A picture containing diagram&#10;&#10;Description automatically generated">
            <a:extLst>
              <a:ext uri="{FF2B5EF4-FFF2-40B4-BE49-F238E27FC236}">
                <a16:creationId xmlns:a16="http://schemas.microsoft.com/office/drawing/2014/main" id="{B2228A9C-F53D-48CD-A68D-60CBB8F8B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466" y="1849120"/>
            <a:ext cx="5016054" cy="3410125"/>
          </a:xfrm>
          <a:prstGeom prst="rect">
            <a:avLst/>
          </a:prstGeom>
        </p:spPr>
      </p:pic>
    </p:spTree>
    <p:extLst>
      <p:ext uri="{BB962C8B-B14F-4D97-AF65-F5344CB8AC3E}">
        <p14:creationId xmlns:p14="http://schemas.microsoft.com/office/powerpoint/2010/main" val="54539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8D5-58DB-466D-88E5-979DF490E4A6}"/>
              </a:ext>
            </a:extLst>
          </p:cNvPr>
          <p:cNvSpPr>
            <a:spLocks noGrp="1"/>
          </p:cNvSpPr>
          <p:nvPr>
            <p:ph type="title"/>
          </p:nvPr>
        </p:nvSpPr>
        <p:spPr/>
        <p:txBody>
          <a:bodyPr/>
          <a:lstStyle/>
          <a:p>
            <a:r>
              <a:rPr lang="en-US" dirty="0">
                <a:latin typeface="Open Sans"/>
              </a:rPr>
              <a:t>Defense strategies for IoT</a:t>
            </a:r>
          </a:p>
        </p:txBody>
      </p:sp>
      <p:sp>
        <p:nvSpPr>
          <p:cNvPr id="3" name="Content Placeholder 2">
            <a:extLst>
              <a:ext uri="{FF2B5EF4-FFF2-40B4-BE49-F238E27FC236}">
                <a16:creationId xmlns:a16="http://schemas.microsoft.com/office/drawing/2014/main" id="{23B98EA7-11E6-4191-89F2-C9C513A62E30}"/>
              </a:ext>
            </a:extLst>
          </p:cNvPr>
          <p:cNvSpPr>
            <a:spLocks noGrp="1"/>
          </p:cNvSpPr>
          <p:nvPr>
            <p:ph idx="1"/>
          </p:nvPr>
        </p:nvSpPr>
        <p:spPr/>
        <p:txBody>
          <a:bodyPr vert="horz" lIns="91440" tIns="45720" rIns="91440" bIns="45720" rtlCol="0">
            <a:normAutofit/>
          </a:bodyPr>
          <a:lstStyle/>
          <a:p>
            <a:pPr>
              <a:lnSpc>
                <a:spcPct val="110000"/>
              </a:lnSpc>
            </a:pPr>
            <a:r>
              <a:rPr lang="en-US" sz="2400" dirty="0">
                <a:latin typeface="Open Sans"/>
              </a:rPr>
              <a:t>Changing or updating default passwords</a:t>
            </a:r>
          </a:p>
          <a:p>
            <a:pPr>
              <a:lnSpc>
                <a:spcPct val="110000"/>
              </a:lnSpc>
            </a:pPr>
            <a:r>
              <a:rPr lang="en-US" sz="2400" dirty="0">
                <a:latin typeface="Open Sans"/>
              </a:rPr>
              <a:t>Maintaining separate corporate network from vendor-managed and unmanaged IoT devices</a:t>
            </a:r>
          </a:p>
          <a:p>
            <a:pPr>
              <a:lnSpc>
                <a:spcPct val="110000"/>
              </a:lnSpc>
            </a:pPr>
            <a:r>
              <a:rPr lang="en-US" sz="2400" dirty="0">
                <a:latin typeface="Open Sans"/>
              </a:rPr>
              <a:t>Preventing IoT devices from communicating outside the organization </a:t>
            </a:r>
          </a:p>
          <a:p>
            <a:pPr>
              <a:lnSpc>
                <a:spcPct val="110000"/>
              </a:lnSpc>
            </a:pPr>
            <a:r>
              <a:rPr lang="en-US" sz="2400" dirty="0">
                <a:latin typeface="Open Sans"/>
              </a:rPr>
              <a:t>Removing unsupported operating systems, applications, and devices from the network</a:t>
            </a:r>
          </a:p>
        </p:txBody>
      </p:sp>
    </p:spTree>
    <p:extLst>
      <p:ext uri="{BB962C8B-B14F-4D97-AF65-F5344CB8AC3E}">
        <p14:creationId xmlns:p14="http://schemas.microsoft.com/office/powerpoint/2010/main" val="4263143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sitting, light, close, surface&#10;&#10;Description automatically generated">
            <a:extLst>
              <a:ext uri="{FF2B5EF4-FFF2-40B4-BE49-F238E27FC236}">
                <a16:creationId xmlns:a16="http://schemas.microsoft.com/office/drawing/2014/main" id="{7F84BBB8-C5AA-41CB-A133-6D2E480656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601" b="8813"/>
          <a:stretch/>
        </p:blipFill>
        <p:spPr>
          <a:xfrm>
            <a:off x="20" y="10"/>
            <a:ext cx="12191980" cy="6857990"/>
          </a:xfrm>
          <a:prstGeom prst="rect">
            <a:avLst/>
          </a:prstGeom>
        </p:spPr>
      </p:pic>
      <p:sp>
        <p:nvSpPr>
          <p:cNvPr id="7" name="Title 7">
            <a:extLst>
              <a:ext uri="{FF2B5EF4-FFF2-40B4-BE49-F238E27FC236}">
                <a16:creationId xmlns:a16="http://schemas.microsoft.com/office/drawing/2014/main" id="{B7210457-FA1E-4636-912A-BF4DD81A2043}"/>
              </a:ext>
            </a:extLst>
          </p:cNvPr>
          <p:cNvSpPr>
            <a:spLocks noGrp="1"/>
          </p:cNvSpPr>
          <p:nvPr>
            <p:ph type="title"/>
          </p:nvPr>
        </p:nvSpPr>
        <p:spPr>
          <a:xfrm>
            <a:off x="1620799" y="74524"/>
            <a:ext cx="9144000" cy="1152663"/>
          </a:xfrm>
        </p:spPr>
        <p:txBody>
          <a:bodyPr vert="horz" lIns="91440" tIns="45720" rIns="91440" bIns="45720" rtlCol="0" anchor="b">
            <a:normAutofit/>
          </a:bodyPr>
          <a:lstStyle/>
          <a:p>
            <a:pPr algn="ctr"/>
            <a:r>
              <a:rPr lang="en-US" sz="4400" b="1" dirty="0">
                <a:solidFill>
                  <a:srgbClr val="FFFFFF"/>
                </a:solidFill>
                <a:latin typeface="Open Sans"/>
              </a:rPr>
              <a:t>Implementation of</a:t>
            </a:r>
            <a:endParaRPr lang="en-US" sz="4400" b="1" i="1" dirty="0">
              <a:solidFill>
                <a:schemeClr val="bg1"/>
              </a:solidFill>
              <a:latin typeface="Open Sans"/>
            </a:endParaRPr>
          </a:p>
        </p:txBody>
      </p:sp>
    </p:spTree>
    <p:extLst>
      <p:ext uri="{BB962C8B-B14F-4D97-AF65-F5344CB8AC3E}">
        <p14:creationId xmlns:p14="http://schemas.microsoft.com/office/powerpoint/2010/main" val="64186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112A104-86CA-48A2-A362-AFC6448E115D}"/>
              </a:ext>
            </a:extLst>
          </p:cNvPr>
          <p:cNvSpPr>
            <a:spLocks noGrp="1"/>
          </p:cNvSpPr>
          <p:nvPr>
            <p:ph idx="1"/>
          </p:nvPr>
        </p:nvSpPr>
        <p:spPr>
          <a:xfrm>
            <a:off x="838200" y="650875"/>
            <a:ext cx="5257800" cy="5953125"/>
          </a:xfrm>
        </p:spPr>
        <p:txBody>
          <a:bodyPr vert="horz" lIns="91440" tIns="45720" rIns="91440" bIns="45720" rtlCol="0">
            <a:noAutofit/>
          </a:bodyPr>
          <a:lstStyle/>
          <a:p>
            <a:pPr>
              <a:lnSpc>
                <a:spcPct val="110000"/>
              </a:lnSpc>
            </a:pPr>
            <a:r>
              <a:rPr lang="en-US" sz="2400" dirty="0">
                <a:latin typeface="Open Sans"/>
              </a:rPr>
              <a:t>Due to increased bandwidth enabled by  5G technology explosion of data volumes and the number of connected devices</a:t>
            </a:r>
          </a:p>
          <a:p>
            <a:pPr>
              <a:lnSpc>
                <a:spcPct val="110000"/>
              </a:lnSpc>
            </a:pPr>
            <a:r>
              <a:rPr lang="en-US" sz="2400" dirty="0">
                <a:latin typeface="Open Sans"/>
              </a:rPr>
              <a:t>Expected to be as much as 100 times faster than the present 4G systems, with up to 25 times lower latency or lag time, and as many as one million devices supported within one square kilometer</a:t>
            </a:r>
          </a:p>
          <a:p>
            <a:pPr>
              <a:lnSpc>
                <a:spcPct val="110000"/>
              </a:lnSpc>
            </a:pPr>
            <a:r>
              <a:rPr lang="en-US" sz="2400" dirty="0">
                <a:latin typeface="Open Sans"/>
              </a:rPr>
              <a:t>The evolution, development and connectivity of numerous systems within 5G opens the door to numerous threats.</a:t>
            </a:r>
          </a:p>
          <a:p>
            <a:pPr>
              <a:lnSpc>
                <a:spcPct val="110000"/>
              </a:lnSpc>
            </a:pPr>
            <a:endParaRPr lang="en-US" sz="2400" dirty="0">
              <a:latin typeface="Open Sans"/>
            </a:endParaRPr>
          </a:p>
        </p:txBody>
      </p:sp>
      <p:pic>
        <p:nvPicPr>
          <p:cNvPr id="6" name="Picture 5" descr="Chart, radar chart&#10;&#10;Description automatically generated">
            <a:extLst>
              <a:ext uri="{FF2B5EF4-FFF2-40B4-BE49-F238E27FC236}">
                <a16:creationId xmlns:a16="http://schemas.microsoft.com/office/drawing/2014/main" id="{D7A51963-A865-4EB4-B38E-D3A84890F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856" y="833121"/>
            <a:ext cx="5257800" cy="4958080"/>
          </a:xfrm>
          <a:prstGeom prst="rect">
            <a:avLst/>
          </a:prstGeom>
        </p:spPr>
      </p:pic>
      <p:sp>
        <p:nvSpPr>
          <p:cNvPr id="7" name="TextBox 6">
            <a:extLst>
              <a:ext uri="{FF2B5EF4-FFF2-40B4-BE49-F238E27FC236}">
                <a16:creationId xmlns:a16="http://schemas.microsoft.com/office/drawing/2014/main" id="{FAD4A12A-43BC-4E91-AB98-94C18258D10B}"/>
              </a:ext>
            </a:extLst>
          </p:cNvPr>
          <p:cNvSpPr txBox="1"/>
          <p:nvPr/>
        </p:nvSpPr>
        <p:spPr>
          <a:xfrm>
            <a:off x="6362856" y="6024879"/>
            <a:ext cx="5344160" cy="276999"/>
          </a:xfrm>
          <a:prstGeom prst="rect">
            <a:avLst/>
          </a:prstGeom>
          <a:noFill/>
        </p:spPr>
        <p:txBody>
          <a:bodyPr wrap="square" rtlCol="0">
            <a:spAutoFit/>
          </a:bodyPr>
          <a:lstStyle/>
          <a:p>
            <a:r>
              <a:rPr lang="en-US" sz="1200" b="1" dirty="0"/>
              <a:t>Ref:</a:t>
            </a:r>
            <a:r>
              <a:rPr lang="en-US" sz="1200" dirty="0"/>
              <a:t>https://www.mobileum.com/solutions/5g-solutions/5g-security/</a:t>
            </a:r>
          </a:p>
        </p:txBody>
      </p:sp>
    </p:spTree>
    <p:extLst>
      <p:ext uri="{BB962C8B-B14F-4D97-AF65-F5344CB8AC3E}">
        <p14:creationId xmlns:p14="http://schemas.microsoft.com/office/powerpoint/2010/main" val="307130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2C4-9ABD-4B3E-874A-E2916C767B4C}"/>
              </a:ext>
            </a:extLst>
          </p:cNvPr>
          <p:cNvSpPr>
            <a:spLocks noGrp="1"/>
          </p:cNvSpPr>
          <p:nvPr>
            <p:ph type="title"/>
          </p:nvPr>
        </p:nvSpPr>
        <p:spPr/>
        <p:txBody>
          <a:bodyPr/>
          <a:lstStyle/>
          <a:p>
            <a:r>
              <a:rPr lang="en-US" dirty="0"/>
              <a:t>Security Risks of 5G </a:t>
            </a:r>
          </a:p>
        </p:txBody>
      </p:sp>
      <p:sp>
        <p:nvSpPr>
          <p:cNvPr id="3" name="Content Placeholder 2">
            <a:extLst>
              <a:ext uri="{FF2B5EF4-FFF2-40B4-BE49-F238E27FC236}">
                <a16:creationId xmlns:a16="http://schemas.microsoft.com/office/drawing/2014/main" id="{522DA231-80E5-47A1-AFEF-346AF07F4EAB}"/>
              </a:ext>
            </a:extLst>
          </p:cNvPr>
          <p:cNvSpPr>
            <a:spLocks noGrp="1"/>
          </p:cNvSpPr>
          <p:nvPr>
            <p:ph idx="1"/>
          </p:nvPr>
        </p:nvSpPr>
        <p:spPr>
          <a:xfrm>
            <a:off x="838200" y="2011680"/>
            <a:ext cx="6629400" cy="4409440"/>
          </a:xfrm>
        </p:spPr>
        <p:txBody>
          <a:bodyPr vert="horz" lIns="91440" tIns="45720" rIns="91440" bIns="45720" rtlCol="0">
            <a:normAutofit fontScale="77500" lnSpcReduction="20000"/>
          </a:bodyPr>
          <a:lstStyle/>
          <a:p>
            <a:pPr>
              <a:lnSpc>
                <a:spcPct val="110000"/>
              </a:lnSpc>
            </a:pPr>
            <a:r>
              <a:rPr lang="en-US" dirty="0">
                <a:latin typeface="Open Sans"/>
              </a:rPr>
              <a:t>Vulnerabilities of telco services and infrastructure</a:t>
            </a:r>
          </a:p>
          <a:p>
            <a:pPr>
              <a:lnSpc>
                <a:spcPct val="110000"/>
              </a:lnSpc>
            </a:pPr>
            <a:r>
              <a:rPr lang="en-US" dirty="0">
                <a:latin typeface="Open Sans"/>
              </a:rPr>
              <a:t>Communications towers with closer proximity, which increases the risk that of tracking precise location of users</a:t>
            </a:r>
          </a:p>
          <a:p>
            <a:pPr>
              <a:lnSpc>
                <a:spcPct val="110000"/>
              </a:lnSpc>
            </a:pPr>
            <a:r>
              <a:rPr lang="en-US" dirty="0">
                <a:latin typeface="Open Sans"/>
              </a:rPr>
              <a:t>Due to increased interconnectivity service providers will have extensive access to large data sets sent by user devices.</a:t>
            </a:r>
          </a:p>
          <a:p>
            <a:pPr>
              <a:lnSpc>
                <a:spcPct val="110000"/>
              </a:lnSpc>
            </a:pPr>
            <a:r>
              <a:rPr lang="en-US" dirty="0">
                <a:latin typeface="Open Sans"/>
              </a:rPr>
              <a:t>IoT devices are expected to occupy the 5G network bandwidth, and the interlinkage of all these devices in the 5G network will reveal previously unknown problems in the design and behavior of 5G.</a:t>
            </a:r>
          </a:p>
        </p:txBody>
      </p:sp>
      <p:pic>
        <p:nvPicPr>
          <p:cNvPr id="5" name="Picture 4" descr="Diagram&#10;&#10;Description automatically generated">
            <a:extLst>
              <a:ext uri="{FF2B5EF4-FFF2-40B4-BE49-F238E27FC236}">
                <a16:creationId xmlns:a16="http://schemas.microsoft.com/office/drawing/2014/main" id="{67C6E775-3CDF-447A-B577-CC06137AF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880" y="1556350"/>
            <a:ext cx="4404360" cy="3745300"/>
          </a:xfrm>
          <a:prstGeom prst="rect">
            <a:avLst/>
          </a:prstGeom>
        </p:spPr>
      </p:pic>
      <p:sp>
        <p:nvSpPr>
          <p:cNvPr id="6" name="TextBox 5">
            <a:extLst>
              <a:ext uri="{FF2B5EF4-FFF2-40B4-BE49-F238E27FC236}">
                <a16:creationId xmlns:a16="http://schemas.microsoft.com/office/drawing/2014/main" id="{ECEF801F-48B4-4424-A8EB-167ABC6741F8}"/>
              </a:ext>
            </a:extLst>
          </p:cNvPr>
          <p:cNvSpPr txBox="1"/>
          <p:nvPr/>
        </p:nvSpPr>
        <p:spPr>
          <a:xfrm>
            <a:off x="7914640" y="6055360"/>
            <a:ext cx="3870960" cy="461665"/>
          </a:xfrm>
          <a:prstGeom prst="rect">
            <a:avLst/>
          </a:prstGeom>
          <a:noFill/>
        </p:spPr>
        <p:txBody>
          <a:bodyPr wrap="square" rtlCol="0">
            <a:spAutoFit/>
          </a:bodyPr>
          <a:lstStyle/>
          <a:p>
            <a:r>
              <a:rPr lang="en-US" sz="1200" b="1" dirty="0"/>
              <a:t>Ref:</a:t>
            </a:r>
            <a:r>
              <a:rPr lang="en-US" sz="1200" dirty="0"/>
              <a:t>https://www.ericsson.com/en/news/2018/3/5g-security</a:t>
            </a:r>
          </a:p>
        </p:txBody>
      </p:sp>
    </p:spTree>
    <p:extLst>
      <p:ext uri="{BB962C8B-B14F-4D97-AF65-F5344CB8AC3E}">
        <p14:creationId xmlns:p14="http://schemas.microsoft.com/office/powerpoint/2010/main" val="1748503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E809D2-254D-4FE1-8BD6-237DA842D46A}"/>
              </a:ext>
            </a:extLst>
          </p:cNvPr>
          <p:cNvSpPr txBox="1"/>
          <p:nvPr/>
        </p:nvSpPr>
        <p:spPr>
          <a:xfrm>
            <a:off x="1790299" y="2223436"/>
            <a:ext cx="7931217" cy="1015663"/>
          </a:xfrm>
          <a:prstGeom prst="rect">
            <a:avLst/>
          </a:prstGeom>
          <a:noFill/>
        </p:spPr>
        <p:txBody>
          <a:bodyPr wrap="square" rtlCol="0">
            <a:spAutoFit/>
          </a:bodyPr>
          <a:lstStyle/>
          <a:p>
            <a:pPr algn="ctr"/>
            <a:r>
              <a:rPr lang="en-US" sz="6000" dirty="0">
                <a:latin typeface="Open Sans"/>
              </a:rPr>
              <a:t>Thanks all!</a:t>
            </a:r>
          </a:p>
        </p:txBody>
      </p:sp>
    </p:spTree>
    <p:extLst>
      <p:ext uri="{BB962C8B-B14F-4D97-AF65-F5344CB8AC3E}">
        <p14:creationId xmlns:p14="http://schemas.microsoft.com/office/powerpoint/2010/main" val="212828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5566ED-AE2C-44B1-A679-91A47E123BC4}"/>
              </a:ext>
            </a:extLst>
          </p:cNvPr>
          <p:cNvSpPr txBox="1"/>
          <p:nvPr/>
        </p:nvSpPr>
        <p:spPr>
          <a:xfrm>
            <a:off x="2117558" y="2473693"/>
            <a:ext cx="7950467" cy="769441"/>
          </a:xfrm>
          <a:prstGeom prst="rect">
            <a:avLst/>
          </a:prstGeom>
          <a:noFill/>
        </p:spPr>
        <p:txBody>
          <a:bodyPr wrap="square" rtlCol="0">
            <a:spAutoFit/>
          </a:bodyPr>
          <a:lstStyle/>
          <a:p>
            <a:pPr algn="ctr"/>
            <a:r>
              <a:rPr lang="en-US" sz="4400" dirty="0">
                <a:solidFill>
                  <a:srgbClr val="FFC000"/>
                </a:solidFill>
              </a:rPr>
              <a:t>Q&amp;A </a:t>
            </a:r>
          </a:p>
        </p:txBody>
      </p:sp>
    </p:spTree>
    <p:extLst>
      <p:ext uri="{BB962C8B-B14F-4D97-AF65-F5344CB8AC3E}">
        <p14:creationId xmlns:p14="http://schemas.microsoft.com/office/powerpoint/2010/main" val="13266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9BD41DD-F23D-433F-8BC9-A25862D59A79}"/>
              </a:ext>
            </a:extLst>
          </p:cNvPr>
          <p:cNvSpPr>
            <a:spLocks noGrp="1"/>
          </p:cNvSpPr>
          <p:nvPr>
            <p:ph type="title"/>
          </p:nvPr>
        </p:nvSpPr>
        <p:spPr>
          <a:xfrm>
            <a:off x="838200" y="294005"/>
            <a:ext cx="10515600" cy="1325563"/>
          </a:xfrm>
        </p:spPr>
        <p:txBody>
          <a:bodyPr vert="horz" lIns="91440" tIns="45720" rIns="91440" bIns="45720" rtlCol="0" anchor="ctr">
            <a:normAutofit/>
          </a:bodyPr>
          <a:lstStyle/>
          <a:p>
            <a:pPr>
              <a:lnSpc>
                <a:spcPct val="100000"/>
              </a:lnSpc>
              <a:spcBef>
                <a:spcPts val="1000"/>
              </a:spcBef>
            </a:pPr>
            <a:r>
              <a:rPr lang="en-US" sz="4800" dirty="0">
                <a:latin typeface="Open Sans"/>
                <a:ea typeface="+mn-ea"/>
                <a:cs typeface="+mn-cs"/>
              </a:rPr>
              <a:t>2020 and COVID-19 Pandemic</a:t>
            </a:r>
          </a:p>
        </p:txBody>
      </p:sp>
      <p:sp>
        <p:nvSpPr>
          <p:cNvPr id="3" name="Content Placeholder 2">
            <a:extLst>
              <a:ext uri="{FF2B5EF4-FFF2-40B4-BE49-F238E27FC236}">
                <a16:creationId xmlns:a16="http://schemas.microsoft.com/office/drawing/2014/main" id="{626957E7-CFFB-4859-82A0-24D27BF4E185}"/>
              </a:ext>
            </a:extLst>
          </p:cNvPr>
          <p:cNvSpPr>
            <a:spLocks noGrp="1"/>
          </p:cNvSpPr>
          <p:nvPr>
            <p:ph idx="1"/>
          </p:nvPr>
        </p:nvSpPr>
        <p:spPr>
          <a:xfrm>
            <a:off x="462280" y="1869440"/>
            <a:ext cx="6357620" cy="3891280"/>
          </a:xfrm>
        </p:spPr>
        <p:txBody>
          <a:bodyPr vert="horz" lIns="91440" tIns="45720" rIns="91440" bIns="45720" rtlCol="0">
            <a:normAutofit fontScale="77500" lnSpcReduction="20000"/>
          </a:bodyPr>
          <a:lstStyle/>
          <a:p>
            <a:r>
              <a:rPr lang="en-US" b="1" dirty="0">
                <a:latin typeface="Open Sans"/>
              </a:rPr>
              <a:t>For organizations and individuals</a:t>
            </a:r>
            <a:r>
              <a:rPr lang="en-US" dirty="0">
                <a:latin typeface="Open Sans"/>
              </a:rPr>
              <a:t>: Adapting to new practices such as social distancing, hand washing/sanitizing and remote working. </a:t>
            </a:r>
          </a:p>
          <a:p>
            <a:pPr marL="0" indent="0">
              <a:buNone/>
            </a:pPr>
            <a:endParaRPr lang="en-US" dirty="0">
              <a:latin typeface="Open Sans"/>
            </a:endParaRPr>
          </a:p>
          <a:p>
            <a:r>
              <a:rPr lang="en-US" b="1" dirty="0">
                <a:latin typeface="Open Sans"/>
              </a:rPr>
              <a:t>For cybercriminals</a:t>
            </a:r>
            <a:r>
              <a:rPr lang="en-US" dirty="0">
                <a:latin typeface="Open Sans"/>
              </a:rPr>
              <a:t>: a novel opportunity for exploitation </a:t>
            </a:r>
          </a:p>
          <a:p>
            <a:pPr marL="0" indent="0">
              <a:buNone/>
            </a:pPr>
            <a:endParaRPr lang="en-US" dirty="0">
              <a:latin typeface="Open Sans"/>
            </a:endParaRPr>
          </a:p>
          <a:p>
            <a:r>
              <a:rPr lang="en-US" b="1" dirty="0">
                <a:latin typeface="Open Sans"/>
              </a:rPr>
              <a:t>Reference:</a:t>
            </a:r>
            <a:r>
              <a:rPr lang="en-US" dirty="0">
                <a:latin typeface="Open Sans"/>
              </a:rPr>
              <a:t> https://blog.checkpoint.com/2020/05/12/coronavirus-cyber-attacks-update-beware-of-the-phish/</a:t>
            </a:r>
          </a:p>
          <a:p>
            <a:endParaRPr lang="en-US" dirty="0">
              <a:latin typeface="Open Sans"/>
            </a:endParaRPr>
          </a:p>
          <a:p>
            <a:endParaRPr lang="en-US" dirty="0">
              <a:latin typeface="Open Sans"/>
            </a:endParaRPr>
          </a:p>
        </p:txBody>
      </p:sp>
      <p:pic>
        <p:nvPicPr>
          <p:cNvPr id="6" name="Picture 5" descr="A picture containing graphical user interface, text&#10;&#10;Description automatically generated">
            <a:extLst>
              <a:ext uri="{FF2B5EF4-FFF2-40B4-BE49-F238E27FC236}">
                <a16:creationId xmlns:a16="http://schemas.microsoft.com/office/drawing/2014/main" id="{94D39943-62A9-446E-9096-F7DAE76EB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620" y="1869440"/>
            <a:ext cx="4874260" cy="2265806"/>
          </a:xfrm>
          <a:prstGeom prst="rect">
            <a:avLst/>
          </a:prstGeom>
        </p:spPr>
      </p:pic>
      <p:pic>
        <p:nvPicPr>
          <p:cNvPr id="8" name="Picture 7" descr="&#10;">
            <a:extLst>
              <a:ext uri="{FF2B5EF4-FFF2-40B4-BE49-F238E27FC236}">
                <a16:creationId xmlns:a16="http://schemas.microsoft.com/office/drawing/2014/main" id="{F23F08F6-E5ED-4E6F-9B0C-E9981693DA4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620" y="4135246"/>
            <a:ext cx="4874260" cy="2265806"/>
          </a:xfrm>
          <a:prstGeom prst="rect">
            <a:avLst/>
          </a:prstGeom>
        </p:spPr>
      </p:pic>
    </p:spTree>
    <p:extLst>
      <p:ext uri="{BB962C8B-B14F-4D97-AF65-F5344CB8AC3E}">
        <p14:creationId xmlns:p14="http://schemas.microsoft.com/office/powerpoint/2010/main" val="204600923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13-69BF-46EB-AD15-65D8992A6C73}"/>
              </a:ext>
            </a:extLst>
          </p:cNvPr>
          <p:cNvSpPr>
            <a:spLocks noGrp="1"/>
          </p:cNvSpPr>
          <p:nvPr>
            <p:ph type="title"/>
          </p:nvPr>
        </p:nvSpPr>
        <p:spPr>
          <a:xfrm>
            <a:off x="838200" y="2103437"/>
            <a:ext cx="10515600" cy="1325563"/>
          </a:xfrm>
        </p:spPr>
        <p:txBody>
          <a:bodyPr vert="horz" lIns="91440" tIns="45720" rIns="91440" bIns="45720" rtlCol="0">
            <a:normAutofit/>
          </a:bodyPr>
          <a:lstStyle/>
          <a:p>
            <a:pPr>
              <a:lnSpc>
                <a:spcPct val="100000"/>
              </a:lnSpc>
              <a:spcBef>
                <a:spcPts val="1000"/>
              </a:spcBef>
            </a:pPr>
            <a:r>
              <a:rPr lang="en-US" sz="2800" dirty="0">
                <a:latin typeface="Open Sans"/>
                <a:ea typeface="+mn-ea"/>
                <a:cs typeface="+mn-cs"/>
              </a:rPr>
              <a:t>Lets look at the trends in the cybersecurity space that have emerged this year..</a:t>
            </a:r>
          </a:p>
        </p:txBody>
      </p:sp>
    </p:spTree>
    <p:extLst>
      <p:ext uri="{BB962C8B-B14F-4D97-AF65-F5344CB8AC3E}">
        <p14:creationId xmlns:p14="http://schemas.microsoft.com/office/powerpoint/2010/main" val="36387770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Pen pointing to a graph on a screen">
            <a:extLst>
              <a:ext uri="{FF2B5EF4-FFF2-40B4-BE49-F238E27FC236}">
                <a16:creationId xmlns:a16="http://schemas.microsoft.com/office/drawing/2014/main" id="{6071B12B-EB46-44C5-B8EC-52BD54E691E0}"/>
              </a:ext>
            </a:extLst>
          </p:cNvPr>
          <p:cNvPicPr>
            <a:picLocks noChangeAspect="1"/>
          </p:cNvPicPr>
          <p:nvPr/>
        </p:nvPicPr>
        <p:blipFill rotWithShape="1">
          <a:blip r:embed="rId2">
            <a:extLst>
              <a:ext uri="{28A0092B-C50C-407E-A947-70E740481C1C}">
                <a14:useLocalDpi xmlns:a14="http://schemas.microsoft.com/office/drawing/2010/main" val="0"/>
              </a:ext>
            </a:extLst>
          </a:blip>
          <a:srcRect t="12498" r="1" b="894"/>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9" name="TextBox 8">
            <a:extLst>
              <a:ext uri="{FF2B5EF4-FFF2-40B4-BE49-F238E27FC236}">
                <a16:creationId xmlns:a16="http://schemas.microsoft.com/office/drawing/2014/main" id="{888C1B82-FF66-4C63-BBB1-5CC8579E3872}"/>
              </a:ext>
            </a:extLst>
          </p:cNvPr>
          <p:cNvSpPr txBox="1"/>
          <p:nvPr/>
        </p:nvSpPr>
        <p:spPr>
          <a:xfrm>
            <a:off x="415944" y="2352658"/>
            <a:ext cx="8968338" cy="1446550"/>
          </a:xfrm>
          <a:prstGeom prst="rect">
            <a:avLst/>
          </a:prstGeom>
          <a:noFill/>
        </p:spPr>
        <p:txBody>
          <a:bodyPr wrap="square">
            <a:spAutoFit/>
          </a:bodyPr>
          <a:lstStyle/>
          <a:p>
            <a:r>
              <a:rPr lang="en-US" sz="4400" b="1" dirty="0">
                <a:solidFill>
                  <a:schemeClr val="bg1"/>
                </a:solidFill>
                <a:latin typeface="Open Sans"/>
              </a:rPr>
              <a:t>Digital transformation leading to faster cloud adoption</a:t>
            </a:r>
          </a:p>
        </p:txBody>
      </p:sp>
    </p:spTree>
    <p:extLst>
      <p:ext uri="{BB962C8B-B14F-4D97-AF65-F5344CB8AC3E}">
        <p14:creationId xmlns:p14="http://schemas.microsoft.com/office/powerpoint/2010/main" val="258493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A87DA29-A2F8-467B-8DD6-4D4DDD4FEA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05289" y="489611"/>
            <a:ext cx="10029524" cy="6145694"/>
          </a:xfrm>
        </p:spPr>
      </p:pic>
    </p:spTree>
    <p:extLst>
      <p:ext uri="{BB962C8B-B14F-4D97-AF65-F5344CB8AC3E}">
        <p14:creationId xmlns:p14="http://schemas.microsoft.com/office/powerpoint/2010/main" val="251349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6DFFE-389A-4067-A0A9-11036E4A7E8B}"/>
              </a:ext>
            </a:extLst>
          </p:cNvPr>
          <p:cNvSpPr>
            <a:spLocks noGrp="1"/>
          </p:cNvSpPr>
          <p:nvPr>
            <p:ph idx="1"/>
          </p:nvPr>
        </p:nvSpPr>
        <p:spPr>
          <a:xfrm>
            <a:off x="838200" y="616017"/>
            <a:ext cx="10740992" cy="2723949"/>
          </a:xfrm>
        </p:spPr>
        <p:txBody>
          <a:bodyPr vert="horz" lIns="91440" tIns="45720" rIns="91440" bIns="45720" rtlCol="0">
            <a:normAutofit/>
          </a:bodyPr>
          <a:lstStyle/>
          <a:p>
            <a:r>
              <a:rPr lang="en-US" sz="2400" dirty="0">
                <a:latin typeface="Open Sans"/>
              </a:rPr>
              <a:t>Faster adoption of  cloud technologies due to digital transformation</a:t>
            </a:r>
          </a:p>
          <a:p>
            <a:r>
              <a:rPr lang="en-US" sz="2400" dirty="0">
                <a:latin typeface="Open Sans"/>
              </a:rPr>
              <a:t>Lack of proper controls in cloud due to hurried transformation</a:t>
            </a:r>
          </a:p>
        </p:txBody>
      </p:sp>
      <p:pic>
        <p:nvPicPr>
          <p:cNvPr id="4" name="Picture 3" descr="Chart, bar chart&#10;&#10;Description automatically generated">
            <a:extLst>
              <a:ext uri="{FF2B5EF4-FFF2-40B4-BE49-F238E27FC236}">
                <a16:creationId xmlns:a16="http://schemas.microsoft.com/office/drawing/2014/main" id="{02989B87-C45A-4958-8397-ACC896297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08" y="2212340"/>
            <a:ext cx="5114224" cy="2433320"/>
          </a:xfrm>
          <a:prstGeom prst="rect">
            <a:avLst/>
          </a:prstGeom>
        </p:spPr>
      </p:pic>
      <p:pic>
        <p:nvPicPr>
          <p:cNvPr id="6" name="Picture 5" descr="A picture containing graphical user interface, text&#10;&#10;Description automatically generated">
            <a:extLst>
              <a:ext uri="{FF2B5EF4-FFF2-40B4-BE49-F238E27FC236}">
                <a16:creationId xmlns:a16="http://schemas.microsoft.com/office/drawing/2014/main" id="{9F389F7E-E8B7-4C6B-8F2C-5C8664D7A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270" y="2289116"/>
            <a:ext cx="5912659" cy="2279767"/>
          </a:xfrm>
          <a:prstGeom prst="rect">
            <a:avLst/>
          </a:prstGeom>
        </p:spPr>
      </p:pic>
      <p:sp>
        <p:nvSpPr>
          <p:cNvPr id="8" name="TextBox 7">
            <a:extLst>
              <a:ext uri="{FF2B5EF4-FFF2-40B4-BE49-F238E27FC236}">
                <a16:creationId xmlns:a16="http://schemas.microsoft.com/office/drawing/2014/main" id="{B3752EB2-5D6C-4616-B69B-6F6744729C64}"/>
              </a:ext>
            </a:extLst>
          </p:cNvPr>
          <p:cNvSpPr txBox="1"/>
          <p:nvPr/>
        </p:nvSpPr>
        <p:spPr>
          <a:xfrm>
            <a:off x="6208696" y="4829955"/>
            <a:ext cx="5912659" cy="923330"/>
          </a:xfrm>
          <a:prstGeom prst="rect">
            <a:avLst/>
          </a:prstGeom>
          <a:noFill/>
        </p:spPr>
        <p:txBody>
          <a:bodyPr wrap="square">
            <a:spAutoFit/>
          </a:bodyPr>
          <a:lstStyle>
            <a:defPPr>
              <a:defRPr lang="en-US"/>
            </a:defPPr>
            <a:lvl1pPr>
              <a:defRPr b="1">
                <a:latin typeface="Open Sans"/>
              </a:defRPr>
            </a:lvl1pPr>
          </a:lstStyle>
          <a:p>
            <a:r>
              <a:rPr lang="en-US" dirty="0"/>
              <a:t>Ref:</a:t>
            </a:r>
          </a:p>
          <a:p>
            <a:r>
              <a:rPr lang="en-US" b="0" dirty="0"/>
              <a:t>https://www.helpnetsecurity.com/2020/06/03/cloud-data-breach/</a:t>
            </a:r>
          </a:p>
        </p:txBody>
      </p:sp>
      <p:sp>
        <p:nvSpPr>
          <p:cNvPr id="10" name="TextBox 9">
            <a:extLst>
              <a:ext uri="{FF2B5EF4-FFF2-40B4-BE49-F238E27FC236}">
                <a16:creationId xmlns:a16="http://schemas.microsoft.com/office/drawing/2014/main" id="{26D6428D-023C-4286-BBB7-346D4EB8B197}"/>
              </a:ext>
            </a:extLst>
          </p:cNvPr>
          <p:cNvSpPr txBox="1"/>
          <p:nvPr/>
        </p:nvSpPr>
        <p:spPr>
          <a:xfrm>
            <a:off x="393700" y="4829955"/>
            <a:ext cx="5114224" cy="923330"/>
          </a:xfrm>
          <a:prstGeom prst="rect">
            <a:avLst/>
          </a:prstGeom>
          <a:noFill/>
        </p:spPr>
        <p:txBody>
          <a:bodyPr wrap="square">
            <a:spAutoFit/>
          </a:bodyPr>
          <a:lstStyle/>
          <a:p>
            <a:r>
              <a:rPr lang="en-US" b="1" dirty="0">
                <a:latin typeface="Open Sans"/>
              </a:rPr>
              <a:t>Ref: </a:t>
            </a:r>
          </a:p>
          <a:p>
            <a:r>
              <a:rPr lang="en-US" dirty="0">
                <a:latin typeface="Open Sans"/>
              </a:rPr>
              <a:t>https://www.flexera.com/blog/industry-trends/trend-of-cloud-computing-2020/</a:t>
            </a:r>
          </a:p>
        </p:txBody>
      </p:sp>
    </p:spTree>
    <p:extLst>
      <p:ext uri="{BB962C8B-B14F-4D97-AF65-F5344CB8AC3E}">
        <p14:creationId xmlns:p14="http://schemas.microsoft.com/office/powerpoint/2010/main" val="2914337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6FFD-A72F-4BD2-A937-7DE32280C398}"/>
              </a:ext>
            </a:extLst>
          </p:cNvPr>
          <p:cNvSpPr>
            <a:spLocks noGrp="1"/>
          </p:cNvSpPr>
          <p:nvPr>
            <p:ph type="title"/>
          </p:nvPr>
        </p:nvSpPr>
        <p:spPr>
          <a:xfrm>
            <a:off x="838200" y="326624"/>
            <a:ext cx="10515600" cy="1325563"/>
          </a:xfrm>
        </p:spPr>
        <p:txBody>
          <a:bodyPr/>
          <a:lstStyle/>
          <a:p>
            <a:r>
              <a:rPr lang="en-US" dirty="0">
                <a:latin typeface="Open Sans"/>
              </a:rPr>
              <a:t>Security risks in Cloud</a:t>
            </a:r>
          </a:p>
        </p:txBody>
      </p:sp>
      <p:sp>
        <p:nvSpPr>
          <p:cNvPr id="3" name="Content Placeholder 2">
            <a:extLst>
              <a:ext uri="{FF2B5EF4-FFF2-40B4-BE49-F238E27FC236}">
                <a16:creationId xmlns:a16="http://schemas.microsoft.com/office/drawing/2014/main" id="{D6A18222-CA31-4BD1-89C1-742CC13F180A}"/>
              </a:ext>
            </a:extLst>
          </p:cNvPr>
          <p:cNvSpPr>
            <a:spLocks noGrp="1"/>
          </p:cNvSpPr>
          <p:nvPr>
            <p:ph idx="1"/>
          </p:nvPr>
        </p:nvSpPr>
        <p:spPr/>
        <p:txBody>
          <a:bodyPr vert="horz" lIns="91440" tIns="45720" rIns="91440" bIns="45720" rtlCol="0">
            <a:normAutofit/>
          </a:bodyPr>
          <a:lstStyle/>
          <a:p>
            <a:r>
              <a:rPr lang="en-US" sz="2400" dirty="0">
                <a:latin typeface="Open Sans"/>
              </a:rPr>
              <a:t>Security misconfiguration</a:t>
            </a:r>
          </a:p>
          <a:p>
            <a:r>
              <a:rPr lang="en-US" sz="2400" dirty="0">
                <a:latin typeface="Open Sans"/>
              </a:rPr>
              <a:t>Excessive access permissions may go unnoticed</a:t>
            </a:r>
          </a:p>
          <a:p>
            <a:r>
              <a:rPr lang="en-US" sz="2400" dirty="0">
                <a:latin typeface="Open Sans"/>
              </a:rPr>
              <a:t>Ddos attacks</a:t>
            </a:r>
          </a:p>
          <a:p>
            <a:r>
              <a:rPr lang="en-US" sz="2400" dirty="0">
                <a:latin typeface="Open Sans"/>
              </a:rPr>
              <a:t>Malware infections</a:t>
            </a:r>
          </a:p>
          <a:p>
            <a:r>
              <a:rPr lang="en-US" sz="2400" dirty="0">
                <a:latin typeface="Open Sans"/>
              </a:rPr>
              <a:t>Compliance violations</a:t>
            </a:r>
          </a:p>
        </p:txBody>
      </p:sp>
    </p:spTree>
    <p:extLst>
      <p:ext uri="{BB962C8B-B14F-4D97-AF65-F5344CB8AC3E}">
        <p14:creationId xmlns:p14="http://schemas.microsoft.com/office/powerpoint/2010/main" val="96762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close up of a screen&#10;&#10;Description automatically generated">
            <a:extLst>
              <a:ext uri="{FF2B5EF4-FFF2-40B4-BE49-F238E27FC236}">
                <a16:creationId xmlns:a16="http://schemas.microsoft.com/office/drawing/2014/main" id="{33440AF3-D295-445C-A0D5-8FFF6ADE9974}"/>
              </a:ext>
            </a:extLst>
          </p:cNvPr>
          <p:cNvPicPr>
            <a:picLocks noChangeAspect="1"/>
          </p:cNvPicPr>
          <p:nvPr/>
        </p:nvPicPr>
        <p:blipFill rotWithShape="1">
          <a:blip r:embed="rId2">
            <a:extLst>
              <a:ext uri="{28A0092B-C50C-407E-A947-70E740481C1C}">
                <a14:useLocalDpi xmlns:a14="http://schemas.microsoft.com/office/drawing/2010/main" val="0"/>
              </a:ext>
            </a:extLst>
          </a:blip>
          <a:srcRect t="7696" r="-1" b="7695"/>
          <a:stretch/>
        </p:blipFill>
        <p:spPr>
          <a:xfrm>
            <a:off x="20" y="-132070"/>
            <a:ext cx="12188932" cy="6857990"/>
          </a:xfrm>
          <a:prstGeom prst="rect">
            <a:avLst/>
          </a:prstGeom>
        </p:spPr>
      </p:pic>
      <p:sp>
        <p:nvSpPr>
          <p:cNvPr id="22" name="Rectangle 21">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6782CF-9310-4968-A3E7-D4201839D073}"/>
              </a:ext>
            </a:extLst>
          </p:cNvPr>
          <p:cNvSpPr>
            <a:spLocks noGrp="1"/>
          </p:cNvSpPr>
          <p:nvPr>
            <p:ph type="title"/>
          </p:nvPr>
        </p:nvSpPr>
        <p:spPr>
          <a:xfrm>
            <a:off x="1966762" y="2317769"/>
            <a:ext cx="9144000" cy="1311128"/>
          </a:xfrm>
          <a:noFill/>
        </p:spPr>
        <p:txBody>
          <a:bodyPr wrap="square">
            <a:spAutoFit/>
          </a:bodyPr>
          <a:lstStyle/>
          <a:p>
            <a:r>
              <a:rPr lang="en-US" sz="4400" b="1" dirty="0">
                <a:solidFill>
                  <a:schemeClr val="bg1"/>
                </a:solidFill>
                <a:latin typeface="Open Sans"/>
                <a:ea typeface="+mn-ea"/>
                <a:cs typeface="+mn-cs"/>
              </a:rPr>
              <a:t> Increase in Phishing ,Malware and Ransomware</a:t>
            </a:r>
          </a:p>
        </p:txBody>
      </p:sp>
    </p:spTree>
    <p:extLst>
      <p:ext uri="{BB962C8B-B14F-4D97-AF65-F5344CB8AC3E}">
        <p14:creationId xmlns:p14="http://schemas.microsoft.com/office/powerpoint/2010/main" val="359122374"/>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272441"/>
      </a:dk2>
      <a:lt2>
        <a:srgbClr val="E2E8E7"/>
      </a:lt2>
      <a:accent1>
        <a:srgbClr val="C34D6A"/>
      </a:accent1>
      <a:accent2>
        <a:srgbClr val="B13B8A"/>
      </a:accent2>
      <a:accent3>
        <a:srgbClr val="B94DC3"/>
      </a:accent3>
      <a:accent4>
        <a:srgbClr val="763BB1"/>
      </a:accent4>
      <a:accent5>
        <a:srgbClr val="574DC3"/>
      </a:accent5>
      <a:accent6>
        <a:srgbClr val="3B62B1"/>
      </a:accent6>
      <a:hlink>
        <a:srgbClr val="7A60C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Override1.xml><?xml version="1.0" encoding="utf-8"?>
<a:themeOverride xmlns:a="http://schemas.openxmlformats.org/drawingml/2006/main">
  <a:clrScheme name="AnalogousFromDarkSeedLeftStep">
    <a:dk1>
      <a:srgbClr val="000000"/>
    </a:dk1>
    <a:lt1>
      <a:srgbClr val="FFFFFF"/>
    </a:lt1>
    <a:dk2>
      <a:srgbClr val="272441"/>
    </a:dk2>
    <a:lt2>
      <a:srgbClr val="E2E8E7"/>
    </a:lt2>
    <a:accent1>
      <a:srgbClr val="C34D6A"/>
    </a:accent1>
    <a:accent2>
      <a:srgbClr val="B13B8A"/>
    </a:accent2>
    <a:accent3>
      <a:srgbClr val="B94DC3"/>
    </a:accent3>
    <a:accent4>
      <a:srgbClr val="763BB1"/>
    </a:accent4>
    <a:accent5>
      <a:srgbClr val="574DC3"/>
    </a:accent5>
    <a:accent6>
      <a:srgbClr val="3B62B1"/>
    </a:accent6>
    <a:hlink>
      <a:srgbClr val="7A60CA"/>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272441"/>
    </a:dk2>
    <a:lt2>
      <a:srgbClr val="E2E8E7"/>
    </a:lt2>
    <a:accent1>
      <a:srgbClr val="C34D6A"/>
    </a:accent1>
    <a:accent2>
      <a:srgbClr val="B13B8A"/>
    </a:accent2>
    <a:accent3>
      <a:srgbClr val="B94DC3"/>
    </a:accent3>
    <a:accent4>
      <a:srgbClr val="763BB1"/>
    </a:accent4>
    <a:accent5>
      <a:srgbClr val="574DC3"/>
    </a:accent5>
    <a:accent6>
      <a:srgbClr val="3B62B1"/>
    </a:accent6>
    <a:hlink>
      <a:srgbClr val="7A60CA"/>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272441"/>
    </a:dk2>
    <a:lt2>
      <a:srgbClr val="E2E8E7"/>
    </a:lt2>
    <a:accent1>
      <a:srgbClr val="C34D6A"/>
    </a:accent1>
    <a:accent2>
      <a:srgbClr val="B13B8A"/>
    </a:accent2>
    <a:accent3>
      <a:srgbClr val="B94DC3"/>
    </a:accent3>
    <a:accent4>
      <a:srgbClr val="763BB1"/>
    </a:accent4>
    <a:accent5>
      <a:srgbClr val="574DC3"/>
    </a:accent5>
    <a:accent6>
      <a:srgbClr val="3B62B1"/>
    </a:accent6>
    <a:hlink>
      <a:srgbClr val="7A60CA"/>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272441"/>
    </a:dk2>
    <a:lt2>
      <a:srgbClr val="E2E8E7"/>
    </a:lt2>
    <a:accent1>
      <a:srgbClr val="C34D6A"/>
    </a:accent1>
    <a:accent2>
      <a:srgbClr val="B13B8A"/>
    </a:accent2>
    <a:accent3>
      <a:srgbClr val="B94DC3"/>
    </a:accent3>
    <a:accent4>
      <a:srgbClr val="763BB1"/>
    </a:accent4>
    <a:accent5>
      <a:srgbClr val="574DC3"/>
    </a:accent5>
    <a:accent6>
      <a:srgbClr val="3B62B1"/>
    </a:accent6>
    <a:hlink>
      <a:srgbClr val="7A60CA"/>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D2FB9EA2E6234E8B2D3E66B7C430AC" ma:contentTypeVersion="12" ma:contentTypeDescription="Create a new document." ma:contentTypeScope="" ma:versionID="eabddc2692e0adb5360d8d60fcd5cbd2">
  <xsd:schema xmlns:xsd="http://www.w3.org/2001/XMLSchema" xmlns:xs="http://www.w3.org/2001/XMLSchema" xmlns:p="http://schemas.microsoft.com/office/2006/metadata/properties" xmlns:ns3="5606975f-1147-4709-b17a-de9c5d120770" xmlns:ns4="31cc23dd-c15a-454d-8792-35e6b9047de2" targetNamespace="http://schemas.microsoft.com/office/2006/metadata/properties" ma:root="true" ma:fieldsID="8ed2e2428c9657de3fc17e73a290b238" ns3:_="" ns4:_="">
    <xsd:import namespace="5606975f-1147-4709-b17a-de9c5d120770"/>
    <xsd:import namespace="31cc23dd-c15a-454d-8792-35e6b9047d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6975f-1147-4709-b17a-de9c5d120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fals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cc23dd-c15a-454d-8792-35e6b9047d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5606975f-1147-4709-b17a-de9c5d120770" xsi:nil="true"/>
  </documentManagement>
</p:properties>
</file>

<file path=customXml/itemProps1.xml><?xml version="1.0" encoding="utf-8"?>
<ds:datastoreItem xmlns:ds="http://schemas.openxmlformats.org/officeDocument/2006/customXml" ds:itemID="{39C36A3D-BE6B-42B1-9AC4-40F989FC0B35}">
  <ds:schemaRefs>
    <ds:schemaRef ds:uri="http://schemas.microsoft.com/sharepoint/v3/contenttype/forms"/>
  </ds:schemaRefs>
</ds:datastoreItem>
</file>

<file path=customXml/itemProps2.xml><?xml version="1.0" encoding="utf-8"?>
<ds:datastoreItem xmlns:ds="http://schemas.openxmlformats.org/officeDocument/2006/customXml" ds:itemID="{8E2A1213-36E4-459E-9C14-7D65345DA8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6975f-1147-4709-b17a-de9c5d120770"/>
    <ds:schemaRef ds:uri="31cc23dd-c15a-454d-8792-35e6b9047d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9BAF0A-1181-40D7-94D3-C2424B6D71E3}">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31cc23dd-c15a-454d-8792-35e6b9047de2"/>
    <ds:schemaRef ds:uri="5606975f-1147-4709-b17a-de9c5d12077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75</TotalTime>
  <Words>991</Words>
  <Application>Microsoft Office PowerPoint</Application>
  <PresentationFormat>Widescreen</PresentationFormat>
  <Paragraphs>116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Century Gothic</vt:lpstr>
      <vt:lpstr>Nunito Sans</vt:lpstr>
      <vt:lpstr>Open Sans</vt:lpstr>
      <vt:lpstr>BrushVTI</vt:lpstr>
      <vt:lpstr>CYBERSECURITY LANDSCAPE IN 2020</vt:lpstr>
      <vt:lpstr>Introduction</vt:lpstr>
      <vt:lpstr>2020 and COVID-19 Pandemic</vt:lpstr>
      <vt:lpstr>Lets look at the trends in the cybersecurity space that have emerged this year..</vt:lpstr>
      <vt:lpstr>PowerPoint Presentation</vt:lpstr>
      <vt:lpstr>PowerPoint Presentation</vt:lpstr>
      <vt:lpstr>PowerPoint Presentation</vt:lpstr>
      <vt:lpstr>Security risks in Cloud</vt:lpstr>
      <vt:lpstr> Increase in Phishing ,Malware and Ransomware</vt:lpstr>
      <vt:lpstr>PowerPoint Presentation</vt:lpstr>
      <vt:lpstr>Phishing Mails</vt:lpstr>
      <vt:lpstr>Defense strategies</vt:lpstr>
      <vt:lpstr>Increasing usage of Mobile Devices</vt:lpstr>
      <vt:lpstr>PowerPoint Presentation</vt:lpstr>
      <vt:lpstr>Security Risks associated with Mobile devices</vt:lpstr>
      <vt:lpstr>Defense strategies</vt:lpstr>
      <vt:lpstr>The continued rise  of AI</vt:lpstr>
      <vt:lpstr>PowerPoint Presentation</vt:lpstr>
      <vt:lpstr>Security risks posed by AI/ML</vt:lpstr>
      <vt:lpstr>Defensive AI/ML</vt:lpstr>
      <vt:lpstr>IOT: more devices, more risks</vt:lpstr>
      <vt:lpstr>PowerPoint Presentation</vt:lpstr>
      <vt:lpstr>Security Risks in IoT</vt:lpstr>
      <vt:lpstr>Defense strategies for IoT</vt:lpstr>
      <vt:lpstr>Implementation of</vt:lpstr>
      <vt:lpstr>PowerPoint Presentation</vt:lpstr>
      <vt:lpstr>Security Risks of 5G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LANDSCAPE IN 2020</dc:title>
  <dc:creator>Sirisha Kotikalapudi</dc:creator>
  <cp:lastModifiedBy>Sirisha Kotikalapudi</cp:lastModifiedBy>
  <cp:revision>1</cp:revision>
  <dcterms:created xsi:type="dcterms:W3CDTF">2020-10-01T10:41:32Z</dcterms:created>
  <dcterms:modified xsi:type="dcterms:W3CDTF">2020-10-10T12:15:38Z</dcterms:modified>
</cp:coreProperties>
</file>